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lfa Slab One" panose="020B0604020202020204" charset="0"/>
      <p:regular r:id="rId17"/>
    </p:embeddedFont>
    <p:embeddedFont>
      <p:font typeface="Source Sans Pro" panose="020B0503030403020204" pitchFamily="34" charset="0"/>
      <p:regular r:id="rId18"/>
      <p:bold r:id="rId19"/>
      <p:italic r:id="rId20"/>
      <p:boldItalic r:id="rId21"/>
    </p:embeddedFont>
    <p:embeddedFont>
      <p:font typeface="Source Sans Pro Bold" panose="020B0703030403020204" pitchFamily="34"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5" autoAdjust="0"/>
    <p:restoredTop sz="94622" autoAdjust="0"/>
  </p:normalViewPr>
  <p:slideViewPr>
    <p:cSldViewPr>
      <p:cViewPr varScale="1">
        <p:scale>
          <a:sx n="70" d="100"/>
          <a:sy n="70" d="100"/>
        </p:scale>
        <p:origin x="200" y="1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mailto:FIT2SURVIVEWARRIORFOUNDATION@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772" t="-43068" r="-23138" b="-8150"/>
            </a:stretch>
          </a:blipFill>
        </p:spPr>
      </p:sp>
      <p:sp>
        <p:nvSpPr>
          <p:cNvPr id="3" name="Freeform 3"/>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2652" r="-2652"/>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39000"/>
            </a:blip>
            <a:stretch>
              <a:fillRect t="-9417" b="-9101"/>
            </a:stretch>
          </a:blipFill>
        </p:spPr>
      </p:sp>
      <p:sp>
        <p:nvSpPr>
          <p:cNvPr id="5" name="Freeform 5"/>
          <p:cNvSpPr/>
          <p:nvPr/>
        </p:nvSpPr>
        <p:spPr>
          <a:xfrm>
            <a:off x="0" y="165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2999"/>
            </a:blip>
            <a:stretch>
              <a:fillRect l="-2652" r="-2652"/>
            </a:stretch>
          </a:blipFill>
        </p:spPr>
      </p:sp>
      <p:grpSp>
        <p:nvGrpSpPr>
          <p:cNvPr id="7" name="Group 7"/>
          <p:cNvGrpSpPr/>
          <p:nvPr/>
        </p:nvGrpSpPr>
        <p:grpSpPr>
          <a:xfrm>
            <a:off x="1028700" y="2042810"/>
            <a:ext cx="13220700" cy="5795908"/>
            <a:chOff x="0" y="-76200"/>
            <a:chExt cx="17627601" cy="7727879"/>
          </a:xfrm>
        </p:grpSpPr>
        <p:sp>
          <p:nvSpPr>
            <p:cNvPr id="8" name="TextBox 8"/>
            <p:cNvSpPr txBox="1"/>
            <p:nvPr/>
          </p:nvSpPr>
          <p:spPr>
            <a:xfrm>
              <a:off x="0" y="-76200"/>
              <a:ext cx="15980490" cy="805180"/>
            </a:xfrm>
            <a:prstGeom prst="rect">
              <a:avLst/>
            </a:prstGeom>
          </p:spPr>
          <p:txBody>
            <a:bodyPr lIns="0" tIns="0" rIns="0" bIns="0" rtlCol="0" anchor="t">
              <a:spAutoFit/>
            </a:bodyPr>
            <a:lstStyle/>
            <a:p>
              <a:pPr algn="l">
                <a:lnSpc>
                  <a:spcPts val="5040"/>
                </a:lnSpc>
              </a:pPr>
              <a:endParaRPr/>
            </a:p>
          </p:txBody>
        </p:sp>
        <p:sp>
          <p:nvSpPr>
            <p:cNvPr id="9" name="TextBox 9"/>
            <p:cNvSpPr txBox="1"/>
            <p:nvPr/>
          </p:nvSpPr>
          <p:spPr>
            <a:xfrm>
              <a:off x="0" y="1157039"/>
              <a:ext cx="15980490" cy="5383525"/>
            </a:xfrm>
            <a:prstGeom prst="rect">
              <a:avLst/>
            </a:prstGeom>
          </p:spPr>
          <p:txBody>
            <a:bodyPr lIns="0" tIns="0" rIns="0" bIns="0" rtlCol="0" anchor="t">
              <a:spAutoFit/>
            </a:bodyPr>
            <a:lstStyle/>
            <a:p>
              <a:pPr algn="l">
                <a:lnSpc>
                  <a:spcPts val="10560"/>
                </a:lnSpc>
              </a:pPr>
              <a:r>
                <a:rPr lang="en-US" sz="8000" spc="80" dirty="0">
                  <a:solidFill>
                    <a:schemeClr val="accent3">
                      <a:lumMod val="20000"/>
                      <a:lumOff val="80000"/>
                    </a:schemeClr>
                  </a:solidFill>
                  <a:latin typeface="Alfa Slab One" panose="020B0604020202020204" charset="0"/>
                </a:rPr>
                <a:t>FIT2SURVIVE WARRIOR FOUNDATION INC</a:t>
              </a:r>
            </a:p>
          </p:txBody>
        </p:sp>
        <p:sp>
          <p:nvSpPr>
            <p:cNvPr id="10" name="TextBox 10"/>
            <p:cNvSpPr txBox="1"/>
            <p:nvPr/>
          </p:nvSpPr>
          <p:spPr>
            <a:xfrm>
              <a:off x="0" y="6758870"/>
              <a:ext cx="17627601" cy="892809"/>
            </a:xfrm>
            <a:prstGeom prst="rect">
              <a:avLst/>
            </a:prstGeom>
          </p:spPr>
          <p:txBody>
            <a:bodyPr wrap="square" lIns="0" tIns="0" rIns="0" bIns="0" rtlCol="0" anchor="t">
              <a:spAutoFit/>
            </a:bodyPr>
            <a:lstStyle/>
            <a:p>
              <a:pPr algn="l">
                <a:lnSpc>
                  <a:spcPts val="5599"/>
                </a:lnSpc>
              </a:pPr>
              <a:r>
                <a:rPr lang="en-US" sz="3500" spc="199" dirty="0">
                  <a:solidFill>
                    <a:schemeClr val="accent3">
                      <a:lumMod val="20000"/>
                      <a:lumOff val="80000"/>
                    </a:schemeClr>
                  </a:solidFill>
                  <a:latin typeface="Alfa Slab One" panose="020B0604020202020204" charset="0"/>
                </a:rPr>
                <a:t>Transforming Lives Through Active Resilience</a:t>
              </a:r>
            </a:p>
          </p:txBody>
        </p:sp>
      </p:grpSp>
      <p:pic>
        <p:nvPicPr>
          <p:cNvPr id="12" name="Picture 11">
            <a:extLst>
              <a:ext uri="{FF2B5EF4-FFF2-40B4-BE49-F238E27FC236}">
                <a16:creationId xmlns:a16="http://schemas.microsoft.com/office/drawing/2014/main" id="{E26ED893-DD6D-3E53-D6D2-3D7D857D2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1501339"/>
            <a:ext cx="4343400" cy="4343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2" name="Freeform 2"/>
          <p:cNvSpPr/>
          <p:nvPr/>
        </p:nvSpPr>
        <p:spPr>
          <a:xfrm>
            <a:off x="0" y="0"/>
            <a:ext cx="7373004" cy="10287000"/>
          </a:xfrm>
          <a:custGeom>
            <a:avLst/>
            <a:gdLst/>
            <a:ahLst/>
            <a:cxnLst/>
            <a:rect l="l" t="t" r="r" b="b"/>
            <a:pathLst>
              <a:path w="7373004" h="10287000">
                <a:moveTo>
                  <a:pt x="0" y="0"/>
                </a:moveTo>
                <a:lnTo>
                  <a:pt x="7373004" y="0"/>
                </a:lnTo>
                <a:lnTo>
                  <a:pt x="7373004" y="10287000"/>
                </a:lnTo>
                <a:lnTo>
                  <a:pt x="0" y="10287000"/>
                </a:lnTo>
                <a:lnTo>
                  <a:pt x="0" y="0"/>
                </a:lnTo>
                <a:close/>
              </a:path>
            </a:pathLst>
          </a:custGeom>
          <a:blipFill>
            <a:blip r:embed="rId2"/>
            <a:stretch>
              <a:fillRect t="-663" b="-663"/>
            </a:stretch>
          </a:blipFill>
        </p:spPr>
      </p:sp>
      <p:sp>
        <p:nvSpPr>
          <p:cNvPr id="3" name="TextBox 3"/>
          <p:cNvSpPr txBox="1"/>
          <p:nvPr/>
        </p:nvSpPr>
        <p:spPr>
          <a:xfrm>
            <a:off x="8361837" y="790575"/>
            <a:ext cx="8572438" cy="466725"/>
          </a:xfrm>
          <a:prstGeom prst="rect">
            <a:avLst/>
          </a:prstGeom>
        </p:spPr>
        <p:txBody>
          <a:bodyPr lIns="0" tIns="0" rIns="0" bIns="0" rtlCol="0" anchor="t">
            <a:spAutoFit/>
          </a:bodyPr>
          <a:lstStyle/>
          <a:p>
            <a:pPr algn="ctr">
              <a:lnSpc>
                <a:spcPts val="3600"/>
              </a:lnSpc>
            </a:pPr>
            <a:r>
              <a:rPr lang="en-US" sz="3000" spc="210" dirty="0">
                <a:solidFill>
                  <a:srgbClr val="414754"/>
                </a:solidFill>
                <a:latin typeface="Alfa Slab One"/>
              </a:rPr>
              <a:t>MARKETING STRATEGY</a:t>
            </a:r>
          </a:p>
        </p:txBody>
      </p:sp>
      <p:sp>
        <p:nvSpPr>
          <p:cNvPr id="4" name="TextBox 4"/>
          <p:cNvSpPr txBox="1"/>
          <p:nvPr/>
        </p:nvSpPr>
        <p:spPr>
          <a:xfrm>
            <a:off x="8044938" y="1546277"/>
            <a:ext cx="9661272" cy="7085466"/>
          </a:xfrm>
          <a:prstGeom prst="rect">
            <a:avLst/>
          </a:prstGeom>
        </p:spPr>
        <p:txBody>
          <a:bodyPr lIns="0" tIns="0" rIns="0" bIns="0" rtlCol="0" anchor="t">
            <a:spAutoFit/>
          </a:bodyPr>
          <a:lstStyle/>
          <a:p>
            <a:pPr algn="just">
              <a:lnSpc>
                <a:spcPts val="5642"/>
              </a:lnSpc>
            </a:pPr>
            <a:r>
              <a:rPr lang="en-US" sz="2500" spc="27" dirty="0">
                <a:solidFill>
                  <a:srgbClr val="414754"/>
                </a:solidFill>
                <a:latin typeface="Source Sans Pro Bold"/>
              </a:rPr>
              <a:t>Branding:</a:t>
            </a:r>
            <a:r>
              <a:rPr lang="en-US" sz="2500" spc="27" dirty="0">
                <a:solidFill>
                  <a:srgbClr val="414754"/>
                </a:solidFill>
                <a:latin typeface="Source Sans Pro"/>
              </a:rPr>
              <a:t> Our visual identity is a symbol of strength, resilience, and triumph. Through emotional appeal and community forward thinking, we connect deeply with our audience, portraying consistency in our mission to empower all our service men and women.</a:t>
            </a:r>
          </a:p>
          <a:p>
            <a:pPr algn="just">
              <a:lnSpc>
                <a:spcPts val="5642"/>
              </a:lnSpc>
            </a:pPr>
            <a:endParaRPr lang="en-US" sz="2500" spc="27" dirty="0">
              <a:solidFill>
                <a:srgbClr val="414754"/>
              </a:solidFill>
              <a:latin typeface="Source Sans Pro"/>
            </a:endParaRPr>
          </a:p>
          <a:p>
            <a:pPr algn="just">
              <a:lnSpc>
                <a:spcPts val="5642"/>
              </a:lnSpc>
            </a:pPr>
            <a:r>
              <a:rPr lang="en-US" sz="2500" spc="27" dirty="0">
                <a:solidFill>
                  <a:srgbClr val="414754"/>
                </a:solidFill>
                <a:latin typeface="Source Sans Pro Bold"/>
              </a:rPr>
              <a:t>Online Presence:</a:t>
            </a:r>
            <a:r>
              <a:rPr lang="en-US" sz="2500" spc="27" dirty="0">
                <a:solidFill>
                  <a:srgbClr val="414754"/>
                </a:solidFill>
                <a:latin typeface="Source Sans Pro"/>
              </a:rPr>
              <a:t> Engaging through social media platforms, we share inspiring stories and foster engagement. Our website, FIT2SURVIVEWARRIORFOUNDATION.ORG, (F2SWF.ORG) serves as a hub of information, showcasing our Iron Athletes, objective, initiatives and impact, providing an overview of our unwavering support.</a:t>
            </a:r>
          </a:p>
        </p:txBody>
      </p:sp>
      <p:pic>
        <p:nvPicPr>
          <p:cNvPr id="6" name="Picture 5">
            <a:extLst>
              <a:ext uri="{FF2B5EF4-FFF2-40B4-BE49-F238E27FC236}">
                <a16:creationId xmlns:a16="http://schemas.microsoft.com/office/drawing/2014/main" id="{85EA6E02-0D98-66B4-27FB-38A4273D0C4A}"/>
              </a:ext>
            </a:extLst>
          </p:cNvPr>
          <p:cNvPicPr>
            <a:picLocks noChangeAspect="1"/>
          </p:cNvPicPr>
          <p:nvPr/>
        </p:nvPicPr>
        <p:blipFill>
          <a:blip r:embed="rId3"/>
          <a:stretch>
            <a:fillRect/>
          </a:stretch>
        </p:blipFill>
        <p:spPr>
          <a:xfrm>
            <a:off x="-457200" y="-1257300"/>
            <a:ext cx="3353091" cy="334699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2" name="Freeform 2"/>
          <p:cNvSpPr/>
          <p:nvPr/>
        </p:nvSpPr>
        <p:spPr>
          <a:xfrm>
            <a:off x="10763321" y="0"/>
            <a:ext cx="7378040" cy="10287000"/>
          </a:xfrm>
          <a:custGeom>
            <a:avLst/>
            <a:gdLst/>
            <a:ahLst/>
            <a:cxnLst/>
            <a:rect l="l" t="t" r="r" b="b"/>
            <a:pathLst>
              <a:path w="7378040" h="10287000">
                <a:moveTo>
                  <a:pt x="0" y="0"/>
                </a:moveTo>
                <a:lnTo>
                  <a:pt x="7378041" y="0"/>
                </a:lnTo>
                <a:lnTo>
                  <a:pt x="7378041" y="10287000"/>
                </a:lnTo>
                <a:lnTo>
                  <a:pt x="0" y="10287000"/>
                </a:lnTo>
                <a:lnTo>
                  <a:pt x="0" y="0"/>
                </a:lnTo>
                <a:close/>
              </a:path>
            </a:pathLst>
          </a:custGeom>
          <a:blipFill>
            <a:blip r:embed="rId2"/>
            <a:stretch>
              <a:fillRect t="-3791" b="-3791"/>
            </a:stretch>
          </a:blipFill>
        </p:spPr>
      </p:sp>
      <p:sp>
        <p:nvSpPr>
          <p:cNvPr id="3" name="Freeform 3"/>
          <p:cNvSpPr/>
          <p:nvPr/>
        </p:nvSpPr>
        <p:spPr>
          <a:xfrm>
            <a:off x="10763321" y="0"/>
            <a:ext cx="7524679" cy="10287000"/>
          </a:xfrm>
          <a:custGeom>
            <a:avLst/>
            <a:gdLst/>
            <a:ahLst/>
            <a:cxnLst/>
            <a:rect l="l" t="t" r="r" b="b"/>
            <a:pathLst>
              <a:path w="7524679" h="10287000">
                <a:moveTo>
                  <a:pt x="0" y="0"/>
                </a:moveTo>
                <a:lnTo>
                  <a:pt x="7524679" y="0"/>
                </a:lnTo>
                <a:lnTo>
                  <a:pt x="7524679" y="10287000"/>
                </a:lnTo>
                <a:lnTo>
                  <a:pt x="0" y="10287000"/>
                </a:lnTo>
                <a:lnTo>
                  <a:pt x="0" y="0"/>
                </a:lnTo>
                <a:close/>
              </a:path>
            </a:pathLst>
          </a:custGeom>
          <a:blipFill>
            <a:blip r:embed="rId3">
              <a:alphaModFix amt="43999"/>
            </a:blip>
            <a:stretch>
              <a:fillRect l="-10159" t="-3744" r="-10159"/>
            </a:stretch>
          </a:blipFill>
        </p:spPr>
      </p:sp>
      <p:sp>
        <p:nvSpPr>
          <p:cNvPr id="4" name="TextBox 4"/>
          <p:cNvSpPr txBox="1"/>
          <p:nvPr/>
        </p:nvSpPr>
        <p:spPr>
          <a:xfrm>
            <a:off x="1028700" y="1038224"/>
            <a:ext cx="8528758" cy="611321"/>
          </a:xfrm>
          <a:prstGeom prst="rect">
            <a:avLst/>
          </a:prstGeom>
        </p:spPr>
        <p:txBody>
          <a:bodyPr wrap="square" lIns="0" tIns="0" rIns="0" bIns="0" rtlCol="0" anchor="t">
            <a:spAutoFit/>
          </a:bodyPr>
          <a:lstStyle/>
          <a:p>
            <a:pPr algn="ctr">
              <a:lnSpc>
                <a:spcPts val="4799"/>
              </a:lnSpc>
            </a:pPr>
            <a:r>
              <a:rPr lang="en-US" sz="3999" spc="279" dirty="0">
                <a:solidFill>
                  <a:srgbClr val="414754"/>
                </a:solidFill>
                <a:latin typeface="Alfa Slab One"/>
              </a:rPr>
              <a:t>OUTREACH INITIATIVES</a:t>
            </a:r>
          </a:p>
        </p:txBody>
      </p:sp>
      <p:sp>
        <p:nvSpPr>
          <p:cNvPr id="5" name="TextBox 5"/>
          <p:cNvSpPr txBox="1"/>
          <p:nvPr/>
        </p:nvSpPr>
        <p:spPr>
          <a:xfrm>
            <a:off x="1028700" y="2384302"/>
            <a:ext cx="8528758" cy="7055358"/>
          </a:xfrm>
          <a:prstGeom prst="rect">
            <a:avLst/>
          </a:prstGeom>
        </p:spPr>
        <p:txBody>
          <a:bodyPr lIns="0" tIns="0" rIns="0" bIns="0" rtlCol="0" anchor="t">
            <a:spAutoFit/>
          </a:bodyPr>
          <a:lstStyle/>
          <a:p>
            <a:pPr algn="just">
              <a:lnSpc>
                <a:spcPts val="5106"/>
              </a:lnSpc>
            </a:pPr>
            <a:r>
              <a:rPr lang="en-US" sz="2200" spc="23" dirty="0">
                <a:solidFill>
                  <a:srgbClr val="414754"/>
                </a:solidFill>
                <a:latin typeface="Source Sans Pro Bold"/>
              </a:rPr>
              <a:t>Events &amp; Sponsorships:</a:t>
            </a:r>
            <a:r>
              <a:rPr lang="en-US" sz="2200" spc="23" dirty="0">
                <a:solidFill>
                  <a:srgbClr val="414754"/>
                </a:solidFill>
                <a:latin typeface="Source Sans Pro"/>
              </a:rPr>
              <a:t> Engage with our audience by actively participating in key events relevant to health and fitness. Forging strategic partnerships while seeking sponsorships to enhance our visibility and impact in the community.</a:t>
            </a:r>
          </a:p>
          <a:p>
            <a:pPr algn="just">
              <a:lnSpc>
                <a:spcPts val="5106"/>
              </a:lnSpc>
            </a:pPr>
            <a:endParaRPr lang="en-US" sz="2200" spc="23" dirty="0">
              <a:solidFill>
                <a:srgbClr val="414754"/>
              </a:solidFill>
              <a:latin typeface="Source Sans Pro"/>
            </a:endParaRPr>
          </a:p>
          <a:p>
            <a:pPr algn="just">
              <a:lnSpc>
                <a:spcPts val="5106"/>
              </a:lnSpc>
            </a:pPr>
            <a:r>
              <a:rPr lang="en-US" sz="2200" spc="23" dirty="0">
                <a:solidFill>
                  <a:srgbClr val="414754"/>
                </a:solidFill>
                <a:latin typeface="Source Sans Pro Bold"/>
              </a:rPr>
              <a:t>Community Engagement:</a:t>
            </a:r>
            <a:r>
              <a:rPr lang="en-US" sz="2200" spc="23" dirty="0">
                <a:solidFill>
                  <a:srgbClr val="414754"/>
                </a:solidFill>
                <a:latin typeface="Source Sans Pro"/>
              </a:rPr>
              <a:t> Foster a sense of community through online forums, blogs, providing a supportive space for our heroes and athletes, donors, and well-wishers. Hosting live events for direct interaction, and collaborating with organizations to amplify our reach and effectiveness.</a:t>
            </a:r>
          </a:p>
          <a:p>
            <a:pPr algn="just">
              <a:lnSpc>
                <a:spcPts val="5106"/>
              </a:lnSpc>
            </a:pPr>
            <a:endParaRPr lang="en-US" sz="2300" spc="23" dirty="0">
              <a:solidFill>
                <a:srgbClr val="414754"/>
              </a:solidFill>
              <a:latin typeface="Source Sans Pro"/>
            </a:endParaRPr>
          </a:p>
        </p:txBody>
      </p:sp>
      <p:pic>
        <p:nvPicPr>
          <p:cNvPr id="8" name="Picture 7">
            <a:extLst>
              <a:ext uri="{FF2B5EF4-FFF2-40B4-BE49-F238E27FC236}">
                <a16:creationId xmlns:a16="http://schemas.microsoft.com/office/drawing/2014/main" id="{68E6F600-A9BC-E915-BFF0-0F594055637C}"/>
              </a:ext>
            </a:extLst>
          </p:cNvPr>
          <p:cNvPicPr>
            <a:picLocks noChangeAspect="1"/>
          </p:cNvPicPr>
          <p:nvPr/>
        </p:nvPicPr>
        <p:blipFill>
          <a:blip r:embed="rId4"/>
          <a:stretch>
            <a:fillRect/>
          </a:stretch>
        </p:blipFill>
        <p:spPr>
          <a:xfrm>
            <a:off x="-533400" y="-1181100"/>
            <a:ext cx="3353091" cy="33469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grpSp>
        <p:nvGrpSpPr>
          <p:cNvPr id="2" name="Group 2"/>
          <p:cNvGrpSpPr/>
          <p:nvPr/>
        </p:nvGrpSpPr>
        <p:grpSpPr>
          <a:xfrm>
            <a:off x="0" y="6838950"/>
            <a:ext cx="18288000" cy="3448050"/>
            <a:chOff x="0" y="0"/>
            <a:chExt cx="24384000" cy="4597401"/>
          </a:xfrm>
        </p:grpSpPr>
        <p:pic>
          <p:nvPicPr>
            <p:cNvPr id="3" name="Picture 3"/>
            <p:cNvPicPr>
              <a:picLocks noChangeAspect="1"/>
            </p:cNvPicPr>
            <p:nvPr/>
          </p:nvPicPr>
          <p:blipFill>
            <a:blip r:embed="rId2">
              <a:alphaModFix amt="90000"/>
            </a:blip>
            <a:srcRect t="15156"/>
            <a:stretch>
              <a:fillRect/>
            </a:stretch>
          </p:blipFill>
          <p:spPr>
            <a:xfrm>
              <a:off x="0" y="0"/>
              <a:ext cx="8128000" cy="4597401"/>
            </a:xfrm>
            <a:prstGeom prst="rect">
              <a:avLst/>
            </a:prstGeom>
          </p:spPr>
        </p:pic>
        <p:pic>
          <p:nvPicPr>
            <p:cNvPr id="4" name="Picture 4"/>
            <p:cNvPicPr>
              <a:picLocks noChangeAspect="1"/>
            </p:cNvPicPr>
            <p:nvPr/>
          </p:nvPicPr>
          <p:blipFill>
            <a:blip r:embed="rId3">
              <a:alphaModFix amt="90000"/>
            </a:blip>
            <a:srcRect t="7578" b="7578"/>
            <a:stretch>
              <a:fillRect/>
            </a:stretch>
          </p:blipFill>
          <p:spPr>
            <a:xfrm>
              <a:off x="8128000" y="0"/>
              <a:ext cx="8128000" cy="4597401"/>
            </a:xfrm>
            <a:prstGeom prst="rect">
              <a:avLst/>
            </a:prstGeom>
          </p:spPr>
        </p:pic>
        <p:pic>
          <p:nvPicPr>
            <p:cNvPr id="5" name="Picture 5"/>
            <p:cNvPicPr>
              <a:picLocks noChangeAspect="1"/>
            </p:cNvPicPr>
            <p:nvPr/>
          </p:nvPicPr>
          <p:blipFill>
            <a:blip r:embed="rId4">
              <a:alphaModFix amt="90000"/>
            </a:blip>
            <a:srcRect t="7578" b="7578"/>
            <a:stretch>
              <a:fillRect/>
            </a:stretch>
          </p:blipFill>
          <p:spPr>
            <a:xfrm>
              <a:off x="16256000" y="0"/>
              <a:ext cx="8128000" cy="4597401"/>
            </a:xfrm>
            <a:prstGeom prst="rect">
              <a:avLst/>
            </a:prstGeom>
          </p:spPr>
        </p:pic>
      </p:grpSp>
      <p:sp>
        <p:nvSpPr>
          <p:cNvPr id="6" name="TextBox 6"/>
          <p:cNvSpPr txBox="1"/>
          <p:nvPr/>
        </p:nvSpPr>
        <p:spPr>
          <a:xfrm>
            <a:off x="1336321" y="1100952"/>
            <a:ext cx="15615358" cy="928331"/>
          </a:xfrm>
          <a:prstGeom prst="rect">
            <a:avLst/>
          </a:prstGeom>
        </p:spPr>
        <p:txBody>
          <a:bodyPr lIns="0" tIns="0" rIns="0" bIns="0" rtlCol="0" anchor="t">
            <a:spAutoFit/>
          </a:bodyPr>
          <a:lstStyle/>
          <a:p>
            <a:pPr algn="ctr">
              <a:lnSpc>
                <a:spcPts val="7181"/>
              </a:lnSpc>
            </a:pPr>
            <a:r>
              <a:rPr lang="en-US" sz="6300" spc="126" dirty="0">
                <a:solidFill>
                  <a:srgbClr val="414754"/>
                </a:solidFill>
                <a:latin typeface="Alfa Slab One" panose="020B0604020202020204" charset="0"/>
              </a:rPr>
              <a:t>TARGET AUDIENCE</a:t>
            </a:r>
          </a:p>
        </p:txBody>
      </p:sp>
      <p:grpSp>
        <p:nvGrpSpPr>
          <p:cNvPr id="7" name="Group 7"/>
          <p:cNvGrpSpPr/>
          <p:nvPr/>
        </p:nvGrpSpPr>
        <p:grpSpPr>
          <a:xfrm>
            <a:off x="9339898" y="2867953"/>
            <a:ext cx="7919402" cy="3372863"/>
            <a:chOff x="0" y="-57150"/>
            <a:chExt cx="10559203" cy="4497153"/>
          </a:xfrm>
        </p:grpSpPr>
        <p:sp>
          <p:nvSpPr>
            <p:cNvPr id="8" name="TextBox 8"/>
            <p:cNvSpPr txBox="1"/>
            <p:nvPr/>
          </p:nvSpPr>
          <p:spPr>
            <a:xfrm>
              <a:off x="0" y="-57150"/>
              <a:ext cx="10559203" cy="720090"/>
            </a:xfrm>
            <a:prstGeom prst="rect">
              <a:avLst/>
            </a:prstGeom>
          </p:spPr>
          <p:txBody>
            <a:bodyPr lIns="0" tIns="0" rIns="0" bIns="0" rtlCol="0" anchor="t">
              <a:spAutoFit/>
            </a:bodyPr>
            <a:lstStyle/>
            <a:p>
              <a:pPr algn="ctr">
                <a:lnSpc>
                  <a:spcPts val="4620"/>
                </a:lnSpc>
              </a:pPr>
              <a:r>
                <a:rPr lang="en-US" sz="3300" spc="330">
                  <a:solidFill>
                    <a:srgbClr val="8F6858"/>
                  </a:solidFill>
                  <a:latin typeface="Source Sans Pro"/>
                </a:rPr>
                <a:t>2. SECONDARY AUDIENCE</a:t>
              </a:r>
            </a:p>
          </p:txBody>
        </p:sp>
        <p:sp>
          <p:nvSpPr>
            <p:cNvPr id="9" name="TextBox 9"/>
            <p:cNvSpPr txBox="1"/>
            <p:nvPr/>
          </p:nvSpPr>
          <p:spPr>
            <a:xfrm>
              <a:off x="0" y="909804"/>
              <a:ext cx="10559203" cy="3530199"/>
            </a:xfrm>
            <a:prstGeom prst="rect">
              <a:avLst/>
            </a:prstGeom>
          </p:spPr>
          <p:txBody>
            <a:bodyPr lIns="0" tIns="0" rIns="0" bIns="0" rtlCol="0" anchor="t">
              <a:spAutoFit/>
            </a:bodyPr>
            <a:lstStyle/>
            <a:p>
              <a:pPr algn="just">
                <a:lnSpc>
                  <a:spcPts val="3450"/>
                </a:lnSpc>
              </a:pPr>
              <a:r>
                <a:rPr lang="en-US" sz="2000" spc="23" dirty="0">
                  <a:solidFill>
                    <a:srgbClr val="414754"/>
                  </a:solidFill>
                  <a:latin typeface="Source Sans Pro"/>
                </a:rPr>
                <a:t>Those that can help amplify the reach and impact of our services, fostering a community that empowers our heroes in their pursuit of a fulfilling life. Supporters include Military families, networks of caregivers, community organizations, VA administrations and hospitals who play a crucial role in providing emotional and logistical support to service members. </a:t>
              </a:r>
            </a:p>
          </p:txBody>
        </p:sp>
      </p:grpSp>
      <p:grpSp>
        <p:nvGrpSpPr>
          <p:cNvPr id="10" name="Group 10"/>
          <p:cNvGrpSpPr/>
          <p:nvPr/>
        </p:nvGrpSpPr>
        <p:grpSpPr>
          <a:xfrm>
            <a:off x="1028700" y="2867953"/>
            <a:ext cx="6473040" cy="3372863"/>
            <a:chOff x="0" y="-57150"/>
            <a:chExt cx="8630720" cy="4497154"/>
          </a:xfrm>
        </p:grpSpPr>
        <p:sp>
          <p:nvSpPr>
            <p:cNvPr id="11" name="TextBox 11"/>
            <p:cNvSpPr txBox="1"/>
            <p:nvPr/>
          </p:nvSpPr>
          <p:spPr>
            <a:xfrm>
              <a:off x="0" y="-57150"/>
              <a:ext cx="8630720" cy="720090"/>
            </a:xfrm>
            <a:prstGeom prst="rect">
              <a:avLst/>
            </a:prstGeom>
          </p:spPr>
          <p:txBody>
            <a:bodyPr lIns="0" tIns="0" rIns="0" bIns="0" rtlCol="0" anchor="t">
              <a:spAutoFit/>
            </a:bodyPr>
            <a:lstStyle/>
            <a:p>
              <a:pPr algn="ctr">
                <a:lnSpc>
                  <a:spcPts val="4620"/>
                </a:lnSpc>
              </a:pPr>
              <a:r>
                <a:rPr lang="en-US" sz="3300" spc="330" dirty="0">
                  <a:solidFill>
                    <a:srgbClr val="8F6858"/>
                  </a:solidFill>
                  <a:latin typeface="Source Sans Pro"/>
                </a:rPr>
                <a:t>1. PRIMARY AUDIENCE</a:t>
              </a:r>
            </a:p>
          </p:txBody>
        </p:sp>
        <p:sp>
          <p:nvSpPr>
            <p:cNvPr id="12" name="TextBox 12"/>
            <p:cNvSpPr txBox="1"/>
            <p:nvPr/>
          </p:nvSpPr>
          <p:spPr>
            <a:xfrm>
              <a:off x="0" y="909804"/>
              <a:ext cx="8630720" cy="3530200"/>
            </a:xfrm>
            <a:prstGeom prst="rect">
              <a:avLst/>
            </a:prstGeom>
          </p:spPr>
          <p:txBody>
            <a:bodyPr lIns="0" tIns="0" rIns="0" bIns="0" rtlCol="0" anchor="t">
              <a:spAutoFit/>
            </a:bodyPr>
            <a:lstStyle/>
            <a:p>
              <a:pPr algn="just">
                <a:lnSpc>
                  <a:spcPts val="3450"/>
                </a:lnSpc>
              </a:pPr>
              <a:r>
                <a:rPr lang="en-US" sz="2000" spc="23" dirty="0">
                  <a:solidFill>
                    <a:srgbClr val="414754"/>
                  </a:solidFill>
                  <a:latin typeface="Source Sans Pro"/>
                </a:rPr>
                <a:t>Military personnel struggling with physical injuries and mental health issues, who need tailored fitness programs and counseling support to aid their recovery and reintegration. Supporters include direct donors, sponsors,  fitness enthusiasts, professional sports teams along with active and veteran military personnel.  </a:t>
              </a:r>
            </a:p>
          </p:txBody>
        </p:sp>
      </p:grpSp>
      <p:pic>
        <p:nvPicPr>
          <p:cNvPr id="14" name="Picture 13">
            <a:extLst>
              <a:ext uri="{FF2B5EF4-FFF2-40B4-BE49-F238E27FC236}">
                <a16:creationId xmlns:a16="http://schemas.microsoft.com/office/drawing/2014/main" id="{40693F3B-0936-DD30-7159-29BB79895BED}"/>
              </a:ext>
            </a:extLst>
          </p:cNvPr>
          <p:cNvPicPr>
            <a:picLocks noChangeAspect="1"/>
          </p:cNvPicPr>
          <p:nvPr/>
        </p:nvPicPr>
        <p:blipFill>
          <a:blip r:embed="rId5"/>
          <a:stretch>
            <a:fillRect/>
          </a:stretch>
        </p:blipFill>
        <p:spPr>
          <a:xfrm>
            <a:off x="-457200" y="-1133547"/>
            <a:ext cx="3353091" cy="334699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485" r="-6485"/>
            </a:stretch>
          </a:blipFill>
        </p:spPr>
      </p:sp>
      <p:sp>
        <p:nvSpPr>
          <p:cNvPr id="3" name="AutoShape 3"/>
          <p:cNvSpPr/>
          <p:nvPr/>
        </p:nvSpPr>
        <p:spPr>
          <a:xfrm>
            <a:off x="708028" y="727838"/>
            <a:ext cx="16871943" cy="8190731"/>
          </a:xfrm>
          <a:prstGeom prst="rect">
            <a:avLst/>
          </a:prstGeom>
          <a:solidFill>
            <a:srgbClr val="E3E8F0">
              <a:alpha val="89804"/>
            </a:srgbClr>
          </a:solidFill>
        </p:spPr>
      </p:sp>
      <p:grpSp>
        <p:nvGrpSpPr>
          <p:cNvPr id="4" name="Group 4"/>
          <p:cNvGrpSpPr/>
          <p:nvPr/>
        </p:nvGrpSpPr>
        <p:grpSpPr>
          <a:xfrm>
            <a:off x="2145946" y="3231600"/>
            <a:ext cx="6052258" cy="4835337"/>
            <a:chOff x="0" y="-9525"/>
            <a:chExt cx="8069677" cy="6447117"/>
          </a:xfrm>
        </p:grpSpPr>
        <p:sp>
          <p:nvSpPr>
            <p:cNvPr id="5" name="TextBox 5"/>
            <p:cNvSpPr txBox="1"/>
            <p:nvPr/>
          </p:nvSpPr>
          <p:spPr>
            <a:xfrm>
              <a:off x="2859" y="-9525"/>
              <a:ext cx="8063958" cy="619125"/>
            </a:xfrm>
            <a:prstGeom prst="rect">
              <a:avLst/>
            </a:prstGeom>
          </p:spPr>
          <p:txBody>
            <a:bodyPr lIns="0" tIns="0" rIns="0" bIns="0" rtlCol="0" anchor="t">
              <a:spAutoFit/>
            </a:bodyPr>
            <a:lstStyle/>
            <a:p>
              <a:pPr algn="ctr">
                <a:lnSpc>
                  <a:spcPts val="3600"/>
                </a:lnSpc>
              </a:pPr>
              <a:r>
                <a:rPr lang="en-US" sz="3000" spc="210" dirty="0">
                  <a:solidFill>
                    <a:srgbClr val="414754"/>
                  </a:solidFill>
                  <a:latin typeface="Alfa Slab One"/>
                </a:rPr>
                <a:t>Expansion Plans</a:t>
              </a:r>
            </a:p>
          </p:txBody>
        </p:sp>
        <p:sp>
          <p:nvSpPr>
            <p:cNvPr id="6" name="TextBox 6"/>
            <p:cNvSpPr txBox="1"/>
            <p:nvPr/>
          </p:nvSpPr>
          <p:spPr>
            <a:xfrm>
              <a:off x="0" y="915395"/>
              <a:ext cx="8069677" cy="5522197"/>
            </a:xfrm>
            <a:prstGeom prst="rect">
              <a:avLst/>
            </a:prstGeom>
          </p:spPr>
          <p:txBody>
            <a:bodyPr lIns="0" tIns="0" rIns="0" bIns="0" rtlCol="0" anchor="t">
              <a:spAutoFit/>
            </a:bodyPr>
            <a:lstStyle/>
            <a:p>
              <a:pPr algn="just">
                <a:lnSpc>
                  <a:spcPts val="4060"/>
                </a:lnSpc>
              </a:pPr>
              <a:r>
                <a:rPr lang="en-US" sz="2000" spc="200" dirty="0">
                  <a:solidFill>
                    <a:srgbClr val="414754"/>
                  </a:solidFill>
                  <a:latin typeface="Source Sans Pro"/>
                </a:rPr>
                <a:t>Our growth trajectory spans from statewide to nationwide impact. We aim to establish a strong presence in key regions, extending our reach to serve military heroes across the nation. With plans to begin state of the art   open to the pubic donation for membership fitness and training facilities where all service men and women are welcome.</a:t>
              </a:r>
            </a:p>
          </p:txBody>
        </p:sp>
      </p:grpSp>
      <p:grpSp>
        <p:nvGrpSpPr>
          <p:cNvPr id="7" name="Group 7"/>
          <p:cNvGrpSpPr/>
          <p:nvPr/>
        </p:nvGrpSpPr>
        <p:grpSpPr>
          <a:xfrm>
            <a:off x="10147705" y="3231600"/>
            <a:ext cx="6052258" cy="3576839"/>
            <a:chOff x="0" y="-9525"/>
            <a:chExt cx="8069677" cy="4769118"/>
          </a:xfrm>
        </p:grpSpPr>
        <p:sp>
          <p:nvSpPr>
            <p:cNvPr id="8" name="TextBox 8"/>
            <p:cNvSpPr txBox="1"/>
            <p:nvPr/>
          </p:nvSpPr>
          <p:spPr>
            <a:xfrm>
              <a:off x="2859" y="-9525"/>
              <a:ext cx="8063958" cy="619125"/>
            </a:xfrm>
            <a:prstGeom prst="rect">
              <a:avLst/>
            </a:prstGeom>
          </p:spPr>
          <p:txBody>
            <a:bodyPr lIns="0" tIns="0" rIns="0" bIns="0" rtlCol="0" anchor="t">
              <a:spAutoFit/>
            </a:bodyPr>
            <a:lstStyle/>
            <a:p>
              <a:pPr algn="ctr">
                <a:lnSpc>
                  <a:spcPts val="3600"/>
                </a:lnSpc>
              </a:pPr>
              <a:r>
                <a:rPr lang="en-US" sz="3000" spc="210" dirty="0">
                  <a:solidFill>
                    <a:srgbClr val="414754"/>
                  </a:solidFill>
                  <a:latin typeface="Alfa Slab One"/>
                </a:rPr>
                <a:t>Scalability</a:t>
              </a:r>
            </a:p>
          </p:txBody>
        </p:sp>
        <p:sp>
          <p:nvSpPr>
            <p:cNvPr id="9" name="TextBox 9"/>
            <p:cNvSpPr txBox="1"/>
            <p:nvPr/>
          </p:nvSpPr>
          <p:spPr>
            <a:xfrm>
              <a:off x="0" y="934444"/>
              <a:ext cx="8069677" cy="3825149"/>
            </a:xfrm>
            <a:prstGeom prst="rect">
              <a:avLst/>
            </a:prstGeom>
          </p:spPr>
          <p:txBody>
            <a:bodyPr lIns="0" tIns="0" rIns="0" bIns="0" rtlCol="0" anchor="t">
              <a:spAutoFit/>
            </a:bodyPr>
            <a:lstStyle/>
            <a:p>
              <a:pPr algn="just">
                <a:lnSpc>
                  <a:spcPts val="3820"/>
                </a:lnSpc>
              </a:pPr>
              <a:r>
                <a:rPr lang="en-US" sz="2000" spc="200" dirty="0">
                  <a:solidFill>
                    <a:srgbClr val="414754"/>
                  </a:solidFill>
                  <a:latin typeface="Source Sans Pro"/>
                </a:rPr>
                <a:t>To maximize our impact, we focus on scalable operations. Leveraging technology, strategic partnerships, and streamlined processes, we ensure our foundation can efficiently scale its initiatives and support an increasing number of veterans and supporters.</a:t>
              </a:r>
            </a:p>
          </p:txBody>
        </p:sp>
      </p:grpSp>
      <p:sp>
        <p:nvSpPr>
          <p:cNvPr id="10" name="TextBox 10"/>
          <p:cNvSpPr txBox="1"/>
          <p:nvPr/>
        </p:nvSpPr>
        <p:spPr>
          <a:xfrm>
            <a:off x="4316126" y="1619497"/>
            <a:ext cx="9655749" cy="695325"/>
          </a:xfrm>
          <a:prstGeom prst="rect">
            <a:avLst/>
          </a:prstGeom>
        </p:spPr>
        <p:txBody>
          <a:bodyPr lIns="0" tIns="0" rIns="0" bIns="0" rtlCol="0" anchor="t">
            <a:spAutoFit/>
          </a:bodyPr>
          <a:lstStyle/>
          <a:p>
            <a:pPr algn="ctr">
              <a:lnSpc>
                <a:spcPts val="5400"/>
              </a:lnSpc>
            </a:pPr>
            <a:r>
              <a:rPr lang="en-US" sz="4500" spc="315" dirty="0">
                <a:solidFill>
                  <a:srgbClr val="414754"/>
                </a:solidFill>
                <a:latin typeface="Alfa Slab One"/>
              </a:rPr>
              <a:t>GROWTH &amp; SCALABILITY</a:t>
            </a:r>
          </a:p>
        </p:txBody>
      </p:sp>
      <p:pic>
        <p:nvPicPr>
          <p:cNvPr id="12" name="Picture 11">
            <a:extLst>
              <a:ext uri="{FF2B5EF4-FFF2-40B4-BE49-F238E27FC236}">
                <a16:creationId xmlns:a16="http://schemas.microsoft.com/office/drawing/2014/main" id="{B9E2B6E1-C15E-866C-2EA7-9AE128B8AEEA}"/>
              </a:ext>
            </a:extLst>
          </p:cNvPr>
          <p:cNvPicPr>
            <a:picLocks noChangeAspect="1"/>
          </p:cNvPicPr>
          <p:nvPr/>
        </p:nvPicPr>
        <p:blipFill>
          <a:blip r:embed="rId3"/>
          <a:stretch>
            <a:fillRect/>
          </a:stretch>
        </p:blipFill>
        <p:spPr>
          <a:xfrm>
            <a:off x="-381000" y="-1354312"/>
            <a:ext cx="3359187" cy="334699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52" r="-2652"/>
            </a:stretch>
          </a:blipFill>
        </p:spPr>
      </p:sp>
      <p:grpSp>
        <p:nvGrpSpPr>
          <p:cNvPr id="3" name="Group 3"/>
          <p:cNvGrpSpPr/>
          <p:nvPr/>
        </p:nvGrpSpPr>
        <p:grpSpPr>
          <a:xfrm>
            <a:off x="533400" y="1257300"/>
            <a:ext cx="10058400" cy="2743200"/>
            <a:chOff x="-629196" y="-1184846"/>
            <a:chExt cx="12571133" cy="7664671"/>
          </a:xfrm>
        </p:grpSpPr>
        <p:sp>
          <p:nvSpPr>
            <p:cNvPr id="4" name="TextBox 4"/>
            <p:cNvSpPr txBox="1"/>
            <p:nvPr/>
          </p:nvSpPr>
          <p:spPr>
            <a:xfrm>
              <a:off x="-629196" y="-1184846"/>
              <a:ext cx="12068888" cy="5404048"/>
            </a:xfrm>
            <a:prstGeom prst="rect">
              <a:avLst/>
            </a:prstGeom>
          </p:spPr>
          <p:txBody>
            <a:bodyPr wrap="square" lIns="0" tIns="0" rIns="0" bIns="0" rtlCol="0" anchor="t">
              <a:spAutoFit/>
            </a:bodyPr>
            <a:lstStyle/>
            <a:p>
              <a:pPr>
                <a:lnSpc>
                  <a:spcPts val="5190"/>
                </a:lnSpc>
              </a:pPr>
              <a:r>
                <a:rPr lang="en-US" sz="2800" spc="210" dirty="0">
                  <a:solidFill>
                    <a:srgbClr val="E3E8F0"/>
                  </a:solidFill>
                  <a:latin typeface="Alfa Slab One" panose="020B0604020202020204" charset="0"/>
                </a:rPr>
                <a:t>“We shall draw from the heart of suffering</a:t>
              </a:r>
            </a:p>
            <a:p>
              <a:pPr>
                <a:lnSpc>
                  <a:spcPts val="5190"/>
                </a:lnSpc>
              </a:pPr>
              <a:r>
                <a:rPr lang="en-US" sz="2800" spc="210" dirty="0">
                  <a:solidFill>
                    <a:srgbClr val="E3E8F0"/>
                  </a:solidFill>
                  <a:latin typeface="Alfa Slab One" panose="020B0604020202020204" charset="0"/>
                </a:rPr>
                <a:t>the means of inspiration and survival.”</a:t>
              </a:r>
            </a:p>
            <a:p>
              <a:pPr>
                <a:lnSpc>
                  <a:spcPts val="5190"/>
                </a:lnSpc>
              </a:pPr>
              <a:r>
                <a:rPr lang="en-US" sz="3000" spc="210" dirty="0">
                  <a:solidFill>
                    <a:srgbClr val="E3E8F0"/>
                  </a:solidFill>
                  <a:latin typeface="Source Sans Pro Bold"/>
                </a:rPr>
                <a:t>             </a:t>
              </a:r>
            </a:p>
          </p:txBody>
        </p:sp>
        <p:sp>
          <p:nvSpPr>
            <p:cNvPr id="5" name="TextBox 5"/>
            <p:cNvSpPr txBox="1"/>
            <p:nvPr/>
          </p:nvSpPr>
          <p:spPr>
            <a:xfrm>
              <a:off x="0" y="5759735"/>
              <a:ext cx="11941937" cy="720090"/>
            </a:xfrm>
            <a:prstGeom prst="rect">
              <a:avLst/>
            </a:prstGeom>
          </p:spPr>
          <p:txBody>
            <a:bodyPr lIns="0" tIns="0" rIns="0" bIns="0" rtlCol="0" anchor="t">
              <a:spAutoFit/>
            </a:bodyPr>
            <a:lstStyle/>
            <a:p>
              <a:pPr>
                <a:lnSpc>
                  <a:spcPts val="4620"/>
                </a:lnSpc>
              </a:pPr>
              <a:endParaRPr/>
            </a:p>
          </p:txBody>
        </p:sp>
        <p:sp>
          <p:nvSpPr>
            <p:cNvPr id="6" name="AutoShape 6"/>
            <p:cNvSpPr/>
            <p:nvPr/>
          </p:nvSpPr>
          <p:spPr>
            <a:xfrm>
              <a:off x="0" y="4887314"/>
              <a:ext cx="2283800" cy="154517"/>
            </a:xfrm>
            <a:prstGeom prst="rect">
              <a:avLst/>
            </a:prstGeom>
            <a:solidFill>
              <a:srgbClr val="E3E8F0"/>
            </a:solidFill>
          </p:spPr>
        </p:sp>
      </p:grpSp>
      <p:pic>
        <p:nvPicPr>
          <p:cNvPr id="8" name="Picture 7">
            <a:extLst>
              <a:ext uri="{FF2B5EF4-FFF2-40B4-BE49-F238E27FC236}">
                <a16:creationId xmlns:a16="http://schemas.microsoft.com/office/drawing/2014/main" id="{AB89D740-379B-B739-4648-2982BAFF00EC}"/>
              </a:ext>
            </a:extLst>
          </p:cNvPr>
          <p:cNvPicPr>
            <a:picLocks noChangeAspect="1"/>
          </p:cNvPicPr>
          <p:nvPr/>
        </p:nvPicPr>
        <p:blipFill>
          <a:blip r:embed="rId3"/>
          <a:stretch>
            <a:fillRect/>
          </a:stretch>
        </p:blipFill>
        <p:spPr>
          <a:xfrm>
            <a:off x="-457200" y="-1137427"/>
            <a:ext cx="3359187" cy="334699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3" name="Freeform 3"/>
          <p:cNvSpPr/>
          <p:nvPr/>
        </p:nvSpPr>
        <p:spPr>
          <a:xfrm>
            <a:off x="5272795" y="1181100"/>
            <a:ext cx="8002429" cy="10287000"/>
          </a:xfrm>
          <a:custGeom>
            <a:avLst/>
            <a:gdLst/>
            <a:ahLst/>
            <a:cxnLst/>
            <a:rect l="l" t="t" r="r" b="b"/>
            <a:pathLst>
              <a:path w="10669905" h="13716000">
                <a:moveTo>
                  <a:pt x="0" y="0"/>
                </a:moveTo>
                <a:lnTo>
                  <a:pt x="10669905" y="0"/>
                </a:lnTo>
                <a:lnTo>
                  <a:pt x="10669905" y="13716000"/>
                </a:lnTo>
                <a:lnTo>
                  <a:pt x="0" y="13716000"/>
                </a:lnTo>
                <a:lnTo>
                  <a:pt x="0" y="0"/>
                </a:lnTo>
                <a:close/>
              </a:path>
            </a:pathLst>
          </a:custGeom>
          <a:blipFill>
            <a:blip r:embed="rId2"/>
            <a:stretch>
              <a:fillRect/>
            </a:stretch>
          </a:blipFill>
        </p:spPr>
      </p:sp>
      <p:sp>
        <p:nvSpPr>
          <p:cNvPr id="5" name="Freeform 5"/>
          <p:cNvSpPr/>
          <p:nvPr/>
        </p:nvSpPr>
        <p:spPr>
          <a:xfrm>
            <a:off x="0" y="6505391"/>
            <a:ext cx="18288000" cy="9188424"/>
          </a:xfrm>
          <a:custGeom>
            <a:avLst/>
            <a:gdLst/>
            <a:ahLst/>
            <a:cxnLst/>
            <a:rect l="l" t="t" r="r" b="b"/>
            <a:pathLst>
              <a:path w="18288000" h="9188424">
                <a:moveTo>
                  <a:pt x="0" y="0"/>
                </a:moveTo>
                <a:lnTo>
                  <a:pt x="18288000" y="0"/>
                </a:lnTo>
                <a:lnTo>
                  <a:pt x="18288000" y="9188424"/>
                </a:lnTo>
                <a:lnTo>
                  <a:pt x="0" y="9188424"/>
                </a:lnTo>
                <a:lnTo>
                  <a:pt x="0" y="0"/>
                </a:lnTo>
                <a:close/>
              </a:path>
            </a:pathLst>
          </a:custGeom>
          <a:blipFill>
            <a:blip r:embed="rId3"/>
            <a:stretch>
              <a:fillRect l="-1051" r="-1051" b="-8552"/>
            </a:stretch>
          </a:blipFill>
        </p:spPr>
      </p:sp>
      <p:sp>
        <p:nvSpPr>
          <p:cNvPr id="6" name="TextBox 6"/>
          <p:cNvSpPr txBox="1"/>
          <p:nvPr/>
        </p:nvSpPr>
        <p:spPr>
          <a:xfrm>
            <a:off x="2193994" y="405291"/>
            <a:ext cx="14160032" cy="928331"/>
          </a:xfrm>
          <a:prstGeom prst="rect">
            <a:avLst/>
          </a:prstGeom>
        </p:spPr>
        <p:txBody>
          <a:bodyPr lIns="0" tIns="0" rIns="0" bIns="0" rtlCol="0" anchor="t">
            <a:spAutoFit/>
          </a:bodyPr>
          <a:lstStyle/>
          <a:p>
            <a:pPr algn="ctr">
              <a:lnSpc>
                <a:spcPts val="7181"/>
              </a:lnSpc>
            </a:pPr>
            <a:r>
              <a:rPr lang="en-US" sz="6300" spc="126" dirty="0">
                <a:solidFill>
                  <a:srgbClr val="8F6858"/>
                </a:solidFill>
                <a:latin typeface="Alfa Slab One" panose="020B0604020202020204" charset="0"/>
              </a:rPr>
              <a:t>A CALL TO ACTION</a:t>
            </a:r>
          </a:p>
        </p:txBody>
      </p:sp>
      <p:sp>
        <p:nvSpPr>
          <p:cNvPr id="7" name="TextBox 7"/>
          <p:cNvSpPr txBox="1"/>
          <p:nvPr/>
        </p:nvSpPr>
        <p:spPr>
          <a:xfrm>
            <a:off x="1447800" y="1557789"/>
            <a:ext cx="14906226" cy="964495"/>
          </a:xfrm>
          <a:prstGeom prst="rect">
            <a:avLst/>
          </a:prstGeom>
        </p:spPr>
        <p:txBody>
          <a:bodyPr wrap="square" lIns="0" tIns="0" rIns="0" bIns="0" rtlCol="0" anchor="t">
            <a:spAutoFit/>
          </a:bodyPr>
          <a:lstStyle/>
          <a:p>
            <a:pPr algn="ctr">
              <a:lnSpc>
                <a:spcPts val="4000"/>
              </a:lnSpc>
            </a:pPr>
            <a:r>
              <a:rPr lang="en-US" sz="2000" spc="20" dirty="0">
                <a:solidFill>
                  <a:srgbClr val="414754"/>
                </a:solidFill>
                <a:latin typeface="Source Sans Pro Bold"/>
              </a:rPr>
              <a:t>Your contributions make a difference—whether through donations, volunteering, or partnering with FIT2SURVIVE WARRIOR FOUNDATION INC. Join us in Supporting </a:t>
            </a:r>
            <a:r>
              <a:rPr lang="en-US" sz="2000" spc="20">
                <a:solidFill>
                  <a:srgbClr val="414754"/>
                </a:solidFill>
                <a:latin typeface="Source Sans Pro Bold"/>
              </a:rPr>
              <a:t>Our Journey to </a:t>
            </a:r>
            <a:r>
              <a:rPr lang="en-US" sz="2000" spc="20" dirty="0">
                <a:solidFill>
                  <a:srgbClr val="414754"/>
                </a:solidFill>
                <a:latin typeface="Source Sans Pro Bold"/>
              </a:rPr>
              <a:t>active and fulfilling lives. </a:t>
            </a:r>
          </a:p>
        </p:txBody>
      </p:sp>
      <p:sp>
        <p:nvSpPr>
          <p:cNvPr id="8" name="TextBox 8"/>
          <p:cNvSpPr txBox="1"/>
          <p:nvPr/>
        </p:nvSpPr>
        <p:spPr>
          <a:xfrm>
            <a:off x="2193994" y="2971616"/>
            <a:ext cx="14160032" cy="3219450"/>
          </a:xfrm>
          <a:prstGeom prst="rect">
            <a:avLst/>
          </a:prstGeom>
        </p:spPr>
        <p:txBody>
          <a:bodyPr lIns="0" tIns="0" rIns="0" bIns="0" rtlCol="0" anchor="t">
            <a:spAutoFit/>
          </a:bodyPr>
          <a:lstStyle/>
          <a:p>
            <a:pPr>
              <a:lnSpc>
                <a:spcPts val="3600"/>
              </a:lnSpc>
            </a:pPr>
            <a:r>
              <a:rPr lang="en-US" sz="2000" spc="20" dirty="0">
                <a:solidFill>
                  <a:srgbClr val="414754"/>
                </a:solidFill>
                <a:latin typeface="Source Sans Pro Bold"/>
              </a:rPr>
              <a:t>Contact Information:</a:t>
            </a:r>
          </a:p>
          <a:p>
            <a:pPr marL="431801" lvl="1" indent="-215900">
              <a:lnSpc>
                <a:spcPts val="3600"/>
              </a:lnSpc>
              <a:buFont typeface="Arial"/>
              <a:buChar char="•"/>
            </a:pPr>
            <a:r>
              <a:rPr lang="en-US" sz="2000" spc="20" dirty="0">
                <a:solidFill>
                  <a:srgbClr val="414754"/>
                </a:solidFill>
                <a:latin typeface="Source Sans Pro Bold"/>
              </a:rPr>
              <a:t>Website: F2SWF.ORG</a:t>
            </a:r>
          </a:p>
          <a:p>
            <a:pPr marL="431801" lvl="1" indent="-215900">
              <a:lnSpc>
                <a:spcPts val="4000"/>
              </a:lnSpc>
              <a:buFont typeface="Arial"/>
              <a:buChar char="•"/>
            </a:pPr>
            <a:r>
              <a:rPr lang="en-US" sz="2000" spc="20" dirty="0">
                <a:solidFill>
                  <a:srgbClr val="414754"/>
                </a:solidFill>
                <a:latin typeface="Source Sans Pro Bold"/>
              </a:rPr>
              <a:t>Email: </a:t>
            </a:r>
            <a:r>
              <a:rPr lang="en-US" sz="2000" u="sng" spc="20" dirty="0">
                <a:solidFill>
                  <a:srgbClr val="414754"/>
                </a:solidFill>
                <a:latin typeface="Source Sans Pro Bold"/>
              </a:rPr>
              <a:t>INFO@F2SWF.COM</a:t>
            </a:r>
            <a:endParaRPr lang="en-US" sz="2000" u="sng" spc="20" dirty="0">
              <a:solidFill>
                <a:srgbClr val="414754"/>
              </a:solidFill>
              <a:latin typeface="Source Sans Pro Bold"/>
              <a:hlinkClick r:id="rId4" tooltip="mailto:FIT2SURVIVEWARRIORFOUNDATION@GMAIL.COM"/>
            </a:endParaRPr>
          </a:p>
          <a:p>
            <a:pPr marL="431801" lvl="1" indent="-215900">
              <a:lnSpc>
                <a:spcPts val="3600"/>
              </a:lnSpc>
              <a:buFont typeface="Arial"/>
              <a:buChar char="•"/>
            </a:pPr>
            <a:r>
              <a:rPr lang="en-US" sz="2000" spc="20" dirty="0">
                <a:solidFill>
                  <a:srgbClr val="414754"/>
                </a:solidFill>
                <a:latin typeface="Source Sans Pro Bold"/>
              </a:rPr>
              <a:t>Phone: 727-418-7026</a:t>
            </a:r>
          </a:p>
          <a:p>
            <a:pPr algn="ctr">
              <a:lnSpc>
                <a:spcPts val="3600"/>
              </a:lnSpc>
            </a:pPr>
            <a:r>
              <a:rPr lang="en-US" sz="2000" spc="20" dirty="0">
                <a:solidFill>
                  <a:srgbClr val="414754"/>
                </a:solidFill>
                <a:latin typeface="Source Sans Pro Bold"/>
              </a:rPr>
              <a:t>For further inquiries and collaboration opportunities, email us today. </a:t>
            </a:r>
          </a:p>
          <a:p>
            <a:pPr algn="ctr">
              <a:lnSpc>
                <a:spcPts val="3600"/>
              </a:lnSpc>
            </a:pPr>
            <a:r>
              <a:rPr lang="en-US" sz="2000" spc="20" dirty="0">
                <a:solidFill>
                  <a:srgbClr val="414754"/>
                </a:solidFill>
                <a:latin typeface="Source Sans Pro Bold"/>
              </a:rPr>
              <a:t>Together, let's make a lasting impact on the lives of our nation's heroes.</a:t>
            </a:r>
          </a:p>
          <a:p>
            <a:pPr algn="ctr">
              <a:lnSpc>
                <a:spcPts val="3600"/>
              </a:lnSpc>
            </a:pPr>
            <a:endParaRPr lang="en-US" sz="2000" spc="20" dirty="0">
              <a:solidFill>
                <a:srgbClr val="414754"/>
              </a:solidFill>
              <a:latin typeface="Source Sans Pro Bold"/>
            </a:endParaRPr>
          </a:p>
        </p:txBody>
      </p:sp>
      <p:pic>
        <p:nvPicPr>
          <p:cNvPr id="2" name="Picture 1">
            <a:extLst>
              <a:ext uri="{FF2B5EF4-FFF2-40B4-BE49-F238E27FC236}">
                <a16:creationId xmlns:a16="http://schemas.microsoft.com/office/drawing/2014/main" id="{209FCBB2-85CB-34CA-D611-79BACE2540F8}"/>
              </a:ext>
            </a:extLst>
          </p:cNvPr>
          <p:cNvPicPr>
            <a:picLocks noChangeAspect="1"/>
          </p:cNvPicPr>
          <p:nvPr/>
        </p:nvPicPr>
        <p:blipFill>
          <a:blip r:embed="rId5"/>
          <a:stretch>
            <a:fillRect/>
          </a:stretch>
        </p:blipFill>
        <p:spPr>
          <a:xfrm>
            <a:off x="-457200" y="-1268206"/>
            <a:ext cx="3359187" cy="3346994"/>
          </a:xfrm>
          <a:prstGeom prst="rect">
            <a:avLst/>
          </a:prstGeom>
        </p:spPr>
      </p:pic>
      <p:pic>
        <p:nvPicPr>
          <p:cNvPr id="10" name="Picture 9">
            <a:extLst>
              <a:ext uri="{FF2B5EF4-FFF2-40B4-BE49-F238E27FC236}">
                <a16:creationId xmlns:a16="http://schemas.microsoft.com/office/drawing/2014/main" id="{2514E6DD-7447-09E7-1E92-7CE98AD49B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46038">
            <a:off x="9860649" y="2131759"/>
            <a:ext cx="1409700" cy="14097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flipH="1">
            <a:off x="0" y="0"/>
            <a:ext cx="15769055" cy="10287000"/>
          </a:xfrm>
          <a:custGeom>
            <a:avLst/>
            <a:gdLst/>
            <a:ahLst/>
            <a:cxnLst/>
            <a:rect l="l" t="t" r="r" b="b"/>
            <a:pathLst>
              <a:path w="15769055" h="10287000">
                <a:moveTo>
                  <a:pt x="15769055" y="0"/>
                </a:moveTo>
                <a:lnTo>
                  <a:pt x="0" y="0"/>
                </a:lnTo>
                <a:lnTo>
                  <a:pt x="0" y="10287000"/>
                </a:lnTo>
                <a:lnTo>
                  <a:pt x="15769055" y="10287000"/>
                </a:lnTo>
                <a:lnTo>
                  <a:pt x="15769055" y="0"/>
                </a:lnTo>
                <a:close/>
              </a:path>
            </a:pathLst>
          </a:custGeom>
          <a:blipFill>
            <a:blip r:embed="rId3"/>
            <a:stretch>
              <a:fillRect t="-8518" r="-15973" b="-8518"/>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1000"/>
            </a:blip>
            <a:stretch>
              <a:fillRect l="-2652" r="-2652"/>
            </a:stretch>
          </a:blipFill>
        </p:spPr>
      </p:sp>
      <p:grpSp>
        <p:nvGrpSpPr>
          <p:cNvPr id="5" name="Group 5"/>
          <p:cNvGrpSpPr/>
          <p:nvPr/>
        </p:nvGrpSpPr>
        <p:grpSpPr>
          <a:xfrm>
            <a:off x="8525611" y="723900"/>
            <a:ext cx="9497497" cy="9296399"/>
            <a:chOff x="-1" y="-462916"/>
            <a:chExt cx="12663330" cy="11224093"/>
          </a:xfrm>
        </p:grpSpPr>
        <p:sp>
          <p:nvSpPr>
            <p:cNvPr id="6" name="AutoShape 6"/>
            <p:cNvSpPr/>
            <p:nvPr/>
          </p:nvSpPr>
          <p:spPr>
            <a:xfrm>
              <a:off x="-1" y="-462916"/>
              <a:ext cx="12663330" cy="11224093"/>
            </a:xfrm>
            <a:prstGeom prst="rect">
              <a:avLst/>
            </a:prstGeom>
            <a:solidFill>
              <a:srgbClr val="E3E8F0">
                <a:alpha val="89804"/>
              </a:srgbClr>
            </a:solidFill>
          </p:spPr>
        </p:sp>
        <p:sp>
          <p:nvSpPr>
            <p:cNvPr id="7" name="TextBox 7"/>
            <p:cNvSpPr txBox="1"/>
            <p:nvPr/>
          </p:nvSpPr>
          <p:spPr>
            <a:xfrm>
              <a:off x="1230918" y="-186914"/>
              <a:ext cx="9913691" cy="461322"/>
            </a:xfrm>
            <a:prstGeom prst="rect">
              <a:avLst/>
            </a:prstGeom>
          </p:spPr>
          <p:txBody>
            <a:bodyPr wrap="square" lIns="0" tIns="0" rIns="0" bIns="0" rtlCol="0" anchor="t">
              <a:spAutoFit/>
            </a:bodyPr>
            <a:lstStyle/>
            <a:p>
              <a:pPr algn="ctr">
                <a:lnSpc>
                  <a:spcPts val="2999"/>
                </a:lnSpc>
              </a:pPr>
              <a:r>
                <a:rPr lang="en-US" sz="2499" spc="174" dirty="0">
                  <a:solidFill>
                    <a:srgbClr val="414754"/>
                  </a:solidFill>
                  <a:latin typeface="Alfa Slab One"/>
                </a:rPr>
                <a:t>PROBLEMS STATEMENT</a:t>
              </a:r>
            </a:p>
          </p:txBody>
        </p:sp>
        <p:sp>
          <p:nvSpPr>
            <p:cNvPr id="8" name="TextBox 8"/>
            <p:cNvSpPr txBox="1"/>
            <p:nvPr/>
          </p:nvSpPr>
          <p:spPr>
            <a:xfrm>
              <a:off x="519718" y="550411"/>
              <a:ext cx="11666349" cy="10024135"/>
            </a:xfrm>
            <a:prstGeom prst="rect">
              <a:avLst/>
            </a:prstGeom>
          </p:spPr>
          <p:txBody>
            <a:bodyPr wrap="square" lIns="0" tIns="0" rIns="0" bIns="0" rtlCol="0" anchor="t">
              <a:spAutoFit/>
            </a:bodyPr>
            <a:lstStyle/>
            <a:p>
              <a:pPr>
                <a:lnSpc>
                  <a:spcPts val="3079"/>
                </a:lnSpc>
              </a:pPr>
              <a:r>
                <a:rPr lang="en-US" sz="1400" spc="21" dirty="0">
                  <a:solidFill>
                    <a:srgbClr val="414754"/>
                  </a:solidFill>
                  <a:latin typeface="Source Sans Pro Bold"/>
                </a:rPr>
                <a:t>Problem: Limited Support for Post-Rehabilitation mental and physical health issues.</a:t>
              </a:r>
            </a:p>
            <a:p>
              <a:pPr>
                <a:lnSpc>
                  <a:spcPts val="3079"/>
                </a:lnSpc>
              </a:pPr>
              <a:r>
                <a:rPr lang="en-US" sz="1400" spc="21" dirty="0">
                  <a:solidFill>
                    <a:srgbClr val="414754"/>
                  </a:solidFill>
                  <a:latin typeface="Source Sans Pro Bold"/>
                </a:rPr>
                <a:t>Statistics:</a:t>
              </a:r>
            </a:p>
            <a:p>
              <a:pPr marL="474979" lvl="1" indent="-237490">
                <a:lnSpc>
                  <a:spcPts val="3079"/>
                </a:lnSpc>
                <a:buFont typeface="Arial"/>
                <a:buChar char="•"/>
              </a:pPr>
              <a:r>
                <a:rPr lang="en-US" sz="1400" b="1" spc="21" dirty="0">
                  <a:solidFill>
                    <a:srgbClr val="414754"/>
                  </a:solidFill>
                  <a:latin typeface="Source Sans Pro"/>
                </a:rPr>
                <a:t>Active Duty: </a:t>
              </a:r>
              <a:r>
                <a:rPr lang="en-US" sz="1400" spc="21" dirty="0">
                  <a:solidFill>
                    <a:srgbClr val="414754"/>
                  </a:solidFill>
                  <a:latin typeface="Source Sans Pro"/>
                </a:rPr>
                <a:t>Approximately 13 - 15% of active-duty service members experience symptoms of depression, according to recent data from the Department of Defense.</a:t>
              </a:r>
            </a:p>
            <a:p>
              <a:pPr marL="474979" lvl="1" indent="-237490">
                <a:lnSpc>
                  <a:spcPts val="3079"/>
                </a:lnSpc>
                <a:buFont typeface="Arial"/>
                <a:buChar char="•"/>
              </a:pPr>
              <a:r>
                <a:rPr lang="en-US" sz="1400" b="1" spc="21" dirty="0">
                  <a:solidFill>
                    <a:srgbClr val="414754"/>
                  </a:solidFill>
                  <a:latin typeface="Source Sans Pro"/>
                </a:rPr>
                <a:t>Veterans: </a:t>
              </a:r>
              <a:r>
                <a:rPr lang="en-US" sz="1400" spc="21" dirty="0">
                  <a:solidFill>
                    <a:srgbClr val="414754"/>
                  </a:solidFill>
                  <a:latin typeface="Source Sans Pro"/>
                </a:rPr>
                <a:t>20 - 25% of veterans face depression and related mental health issues, highlighting a significant ongoing challenge even after leaving active duty.</a:t>
              </a:r>
            </a:p>
            <a:p>
              <a:pPr marL="523239" lvl="1" indent="-285750">
                <a:lnSpc>
                  <a:spcPts val="3079"/>
                </a:lnSpc>
                <a:buFont typeface="Arial" panose="020B0604020202020204" pitchFamily="34" charset="0"/>
                <a:buChar char="•"/>
              </a:pPr>
              <a:r>
                <a:rPr lang="en-US" sz="1400" spc="21" dirty="0">
                  <a:solidFill>
                    <a:srgbClr val="414754"/>
                  </a:solidFill>
                  <a:latin typeface="Source Sans Pro"/>
                </a:rPr>
                <a:t>Regular physical activity has been shown to reduce symptoms of depression by up to 30%, as supported by multiple studies, including those published in the Journal of Clinical Psychiatry.</a:t>
              </a:r>
            </a:p>
            <a:p>
              <a:pPr marL="474979" lvl="1" indent="-237490">
                <a:lnSpc>
                  <a:spcPts val="3079"/>
                </a:lnSpc>
                <a:buFont typeface="Arial"/>
                <a:buChar char="•"/>
              </a:pPr>
              <a:r>
                <a:rPr lang="en-US" sz="1400" spc="21" dirty="0">
                  <a:solidFill>
                    <a:srgbClr val="414754"/>
                  </a:solidFill>
                  <a:latin typeface="Source Sans Pro"/>
                </a:rPr>
                <a:t>60-70% of individuals with depression experienced a reduction in symptoms through consistent physical activity.</a:t>
              </a:r>
            </a:p>
            <a:p>
              <a:pPr marL="474979" lvl="1" indent="-237490">
                <a:lnSpc>
                  <a:spcPts val="3079"/>
                </a:lnSpc>
                <a:buFont typeface="Arial"/>
                <a:buChar char="•"/>
              </a:pPr>
              <a:r>
                <a:rPr lang="en-US" sz="1400" spc="21" dirty="0">
                  <a:solidFill>
                    <a:srgbClr val="414754"/>
                  </a:solidFill>
                  <a:latin typeface="Source Sans Pro"/>
                </a:rPr>
                <a:t>Research indicates physical activity can lower the risk of suicide by 25 -35% among those with depression. The U.S. Department of Veterans Affairs reports that service members who engage in regular exercise have significantly lower suicide rates compared to those who are inactive.</a:t>
              </a:r>
            </a:p>
            <a:p>
              <a:pPr>
                <a:lnSpc>
                  <a:spcPts val="3079"/>
                </a:lnSpc>
              </a:pPr>
              <a:r>
                <a:rPr lang="en-US" sz="1400" b="1" spc="21" dirty="0">
                  <a:solidFill>
                    <a:srgbClr val="414754"/>
                  </a:solidFill>
                  <a:latin typeface="Source Sans Pro"/>
                </a:rPr>
                <a:t>Addressing this gap is crucial for enhancing the well-being of our heroes.</a:t>
              </a:r>
            </a:p>
            <a:p>
              <a:pPr>
                <a:lnSpc>
                  <a:spcPts val="3079"/>
                </a:lnSpc>
              </a:pPr>
              <a:r>
                <a:rPr lang="en-US" sz="1400" spc="21" dirty="0">
                  <a:solidFill>
                    <a:srgbClr val="414754"/>
                  </a:solidFill>
                  <a:latin typeface="Source Sans Pro"/>
                </a:rPr>
                <a:t>Studies demonstrate that service members who participate in structured physical rehab programs have up to 50% higher rate of recovery from severe injuries compared to those who do not engage in these activities. Regular exercise can improve overall mobility and reduce long-term disability.</a:t>
              </a:r>
            </a:p>
            <a:p>
              <a:pPr>
                <a:lnSpc>
                  <a:spcPts val="3079"/>
                </a:lnSpc>
              </a:pPr>
              <a:r>
                <a:rPr lang="en-US" sz="1400" b="1" spc="21" dirty="0">
                  <a:solidFill>
                    <a:srgbClr val="414754"/>
                  </a:solidFill>
                  <a:latin typeface="Source Sans Pro"/>
                </a:rPr>
                <a:t>These statistics underscore the critical role health and fitness plays in addressing both mental health challenges and physical injuries, reinforcing the importance of incorporating physical activity into recovery and rehabilitation programs for military personnel.</a:t>
              </a:r>
            </a:p>
            <a:p>
              <a:pPr>
                <a:lnSpc>
                  <a:spcPts val="3079"/>
                </a:lnSpc>
              </a:pPr>
              <a:endParaRPr lang="en-US" sz="1600" b="1" spc="21" dirty="0">
                <a:solidFill>
                  <a:srgbClr val="414754"/>
                </a:solidFill>
                <a:latin typeface="Source Sans Pro"/>
              </a:endParaRPr>
            </a:p>
          </p:txBody>
        </p:sp>
      </p:grpSp>
      <p:pic>
        <p:nvPicPr>
          <p:cNvPr id="11" name="Picture 10">
            <a:extLst>
              <a:ext uri="{FF2B5EF4-FFF2-40B4-BE49-F238E27FC236}">
                <a16:creationId xmlns:a16="http://schemas.microsoft.com/office/drawing/2014/main" id="{989D3500-8139-25EA-EBD1-6D15A63437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852" y="-1333500"/>
            <a:ext cx="3739568" cy="37395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1584" b="-45248"/>
            </a:stretch>
          </a:blipFill>
        </p:spPr>
      </p:sp>
      <p:sp>
        <p:nvSpPr>
          <p:cNvPr id="3" name="Freeform 3"/>
          <p:cNvSpPr/>
          <p:nvPr/>
        </p:nvSpPr>
        <p:spPr>
          <a:xfrm>
            <a:off x="0" y="-50742"/>
            <a:ext cx="18288000" cy="10281093"/>
          </a:xfrm>
          <a:custGeom>
            <a:avLst/>
            <a:gdLst/>
            <a:ahLst/>
            <a:cxnLst/>
            <a:rect l="l" t="t" r="r" b="b"/>
            <a:pathLst>
              <a:path w="18288000" h="10281093">
                <a:moveTo>
                  <a:pt x="0" y="0"/>
                </a:moveTo>
                <a:lnTo>
                  <a:pt x="18288000" y="0"/>
                </a:lnTo>
                <a:lnTo>
                  <a:pt x="18288000" y="10281093"/>
                </a:lnTo>
                <a:lnTo>
                  <a:pt x="0" y="10281093"/>
                </a:lnTo>
                <a:lnTo>
                  <a:pt x="0" y="0"/>
                </a:lnTo>
                <a:close/>
              </a:path>
            </a:pathLst>
          </a:custGeom>
          <a:blipFill>
            <a:blip r:embed="rId3"/>
            <a:stretch>
              <a:fillRect t="-9367" b="-9367"/>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76000"/>
            </a:blip>
            <a:stretch>
              <a:fillRect t="-2222" b="-2222"/>
            </a:stretch>
          </a:blipFill>
        </p:spPr>
      </p:sp>
      <p:sp>
        <p:nvSpPr>
          <p:cNvPr id="5" name="AutoShape 5"/>
          <p:cNvSpPr/>
          <p:nvPr/>
        </p:nvSpPr>
        <p:spPr>
          <a:xfrm>
            <a:off x="3009388" y="2108142"/>
            <a:ext cx="12269224" cy="7181830"/>
          </a:xfrm>
          <a:prstGeom prst="rect">
            <a:avLst/>
          </a:prstGeom>
          <a:solidFill>
            <a:srgbClr val="E3E8F0">
              <a:alpha val="89804"/>
            </a:srgbClr>
          </a:solidFill>
        </p:spPr>
      </p:sp>
      <p:sp>
        <p:nvSpPr>
          <p:cNvPr id="6" name="TextBox 6"/>
          <p:cNvSpPr txBox="1"/>
          <p:nvPr/>
        </p:nvSpPr>
        <p:spPr>
          <a:xfrm>
            <a:off x="3999290" y="3045186"/>
            <a:ext cx="10782038" cy="5719001"/>
          </a:xfrm>
          <a:prstGeom prst="rect">
            <a:avLst/>
          </a:prstGeom>
        </p:spPr>
        <p:txBody>
          <a:bodyPr lIns="0" tIns="0" rIns="0" bIns="0" rtlCol="0" anchor="t">
            <a:spAutoFit/>
          </a:bodyPr>
          <a:lstStyle/>
          <a:p>
            <a:pPr>
              <a:lnSpc>
                <a:spcPts val="4140"/>
              </a:lnSpc>
            </a:pPr>
            <a:r>
              <a:rPr lang="en-US" sz="1900" b="1" spc="40" dirty="0">
                <a:solidFill>
                  <a:srgbClr val="414754"/>
                </a:solidFill>
                <a:latin typeface="Source Sans Pro"/>
              </a:rPr>
              <a:t>At FIT2SURVIVE WARRIOR FOUNDATION INC.  we offer a holistic approach to supporting military men and women. Our comprehensive solution includes:</a:t>
            </a:r>
          </a:p>
          <a:p>
            <a:pPr marL="431801" lvl="1" indent="-215900">
              <a:lnSpc>
                <a:spcPts val="4140"/>
              </a:lnSpc>
              <a:buFont typeface="Arial"/>
              <a:buChar char="•"/>
            </a:pPr>
            <a:r>
              <a:rPr lang="en-US" sz="1900" spc="40" dirty="0">
                <a:solidFill>
                  <a:srgbClr val="414754"/>
                </a:solidFill>
                <a:latin typeface="Source Sans Pro"/>
              </a:rPr>
              <a:t>Specialized Equipment: Tailored to individual needs for enhanced mobility.</a:t>
            </a:r>
          </a:p>
          <a:p>
            <a:pPr marL="431801" lvl="1" indent="-215900">
              <a:lnSpc>
                <a:spcPts val="4140"/>
              </a:lnSpc>
              <a:buFont typeface="Arial"/>
              <a:buChar char="•"/>
            </a:pPr>
            <a:r>
              <a:rPr lang="en-US" sz="1900" spc="40" dirty="0">
                <a:solidFill>
                  <a:srgbClr val="414754"/>
                </a:solidFill>
                <a:latin typeface="Source Sans Pro"/>
              </a:rPr>
              <a:t>Fitness Programs: Enabling physical and mental well-being for active lifestyles.</a:t>
            </a:r>
          </a:p>
          <a:p>
            <a:pPr marL="431801" lvl="1" indent="-215900">
              <a:lnSpc>
                <a:spcPts val="4140"/>
              </a:lnSpc>
              <a:buFont typeface="Arial"/>
              <a:buChar char="•"/>
            </a:pPr>
            <a:r>
              <a:rPr lang="en-US" sz="1900" spc="40" dirty="0">
                <a:solidFill>
                  <a:srgbClr val="414754"/>
                </a:solidFill>
                <a:latin typeface="Source Sans Pro"/>
              </a:rPr>
              <a:t>Event Participation: Sponsorships and support for veterans and active duty military in competitive and recreational events.</a:t>
            </a:r>
          </a:p>
          <a:p>
            <a:pPr marL="431801" lvl="1" indent="-215900">
              <a:lnSpc>
                <a:spcPts val="4140"/>
              </a:lnSpc>
              <a:buFont typeface="Arial"/>
              <a:buChar char="•"/>
            </a:pPr>
            <a:r>
              <a:rPr lang="en-US" sz="1900" spc="40" dirty="0">
                <a:solidFill>
                  <a:srgbClr val="414754"/>
                </a:solidFill>
                <a:latin typeface="Source Sans Pro"/>
              </a:rPr>
              <a:t>Comprehensive support: Extending aid to hospitals, doctors and individuals ensuring care and counseling for PTSD, depression and other mental health related injuries.</a:t>
            </a:r>
          </a:p>
          <a:p>
            <a:pPr marL="215901" lvl="1">
              <a:lnSpc>
                <a:spcPts val="4140"/>
              </a:lnSpc>
            </a:pPr>
            <a:r>
              <a:rPr lang="en-US" sz="1900" b="1" spc="40" dirty="0">
                <a:solidFill>
                  <a:srgbClr val="414754"/>
                </a:solidFill>
                <a:latin typeface="Source Sans Pro"/>
              </a:rPr>
              <a:t>Together, these elements form a powerful support system, empowering our heroes through fitness to overcome challenges and thrive in their pursuit of a active fulfilling life.</a:t>
            </a:r>
          </a:p>
          <a:p>
            <a:pPr>
              <a:lnSpc>
                <a:spcPts val="4140"/>
              </a:lnSpc>
            </a:pPr>
            <a:endParaRPr lang="en-US" sz="2000" spc="40" dirty="0">
              <a:solidFill>
                <a:srgbClr val="414754"/>
              </a:solidFill>
              <a:latin typeface="Source Sans Pro"/>
            </a:endParaRPr>
          </a:p>
        </p:txBody>
      </p:sp>
      <p:sp>
        <p:nvSpPr>
          <p:cNvPr id="7" name="TextBox 7"/>
          <p:cNvSpPr txBox="1"/>
          <p:nvPr/>
        </p:nvSpPr>
        <p:spPr>
          <a:xfrm>
            <a:off x="3346699" y="2517370"/>
            <a:ext cx="11594601" cy="457200"/>
          </a:xfrm>
          <a:prstGeom prst="rect">
            <a:avLst/>
          </a:prstGeom>
        </p:spPr>
        <p:txBody>
          <a:bodyPr lIns="0" tIns="0" rIns="0" bIns="0" rtlCol="0" anchor="t">
            <a:spAutoFit/>
          </a:bodyPr>
          <a:lstStyle/>
          <a:p>
            <a:pPr algn="ctr">
              <a:lnSpc>
                <a:spcPts val="3600"/>
              </a:lnSpc>
            </a:pPr>
            <a:r>
              <a:rPr lang="en-US" sz="3000" spc="300" dirty="0">
                <a:solidFill>
                  <a:srgbClr val="414754"/>
                </a:solidFill>
                <a:latin typeface="Alfa Slab One" panose="020B0604020202020204" charset="0"/>
              </a:rPr>
              <a:t>OUR SOLUTION: EMPOWERMENT</a:t>
            </a:r>
          </a:p>
        </p:txBody>
      </p:sp>
      <p:pic>
        <p:nvPicPr>
          <p:cNvPr id="9" name="Picture 8">
            <a:extLst>
              <a:ext uri="{FF2B5EF4-FFF2-40B4-BE49-F238E27FC236}">
                <a16:creationId xmlns:a16="http://schemas.microsoft.com/office/drawing/2014/main" id="{43871D4A-50D1-2547-119B-2E4512EE8079}"/>
              </a:ext>
            </a:extLst>
          </p:cNvPr>
          <p:cNvPicPr>
            <a:picLocks noChangeAspect="1"/>
          </p:cNvPicPr>
          <p:nvPr/>
        </p:nvPicPr>
        <p:blipFill>
          <a:blip r:embed="rId5"/>
          <a:stretch>
            <a:fillRect/>
          </a:stretch>
        </p:blipFill>
        <p:spPr>
          <a:xfrm>
            <a:off x="-542886" y="-1367643"/>
            <a:ext cx="3889585" cy="38895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sp>
        <p:nvSpPr>
          <p:cNvPr id="4" name="AutoShape 4"/>
          <p:cNvSpPr/>
          <p:nvPr/>
        </p:nvSpPr>
        <p:spPr>
          <a:xfrm>
            <a:off x="1676399" y="1028700"/>
            <a:ext cx="6705601" cy="7315200"/>
          </a:xfrm>
          <a:prstGeom prst="rect">
            <a:avLst/>
          </a:prstGeom>
          <a:solidFill>
            <a:srgbClr val="E3E8F0">
              <a:alpha val="89804"/>
            </a:srgbClr>
          </a:solidFill>
        </p:spPr>
      </p:sp>
      <p:sp>
        <p:nvSpPr>
          <p:cNvPr id="5" name="AutoShape 5"/>
          <p:cNvSpPr/>
          <p:nvPr/>
        </p:nvSpPr>
        <p:spPr>
          <a:xfrm>
            <a:off x="9894327" y="1028700"/>
            <a:ext cx="6629399" cy="7315200"/>
          </a:xfrm>
          <a:prstGeom prst="rect">
            <a:avLst/>
          </a:prstGeom>
          <a:solidFill>
            <a:srgbClr val="E3E8F0">
              <a:alpha val="89804"/>
            </a:srgbClr>
          </a:solidFill>
        </p:spPr>
      </p:sp>
      <p:grpSp>
        <p:nvGrpSpPr>
          <p:cNvPr id="6" name="Group 6"/>
          <p:cNvGrpSpPr/>
          <p:nvPr/>
        </p:nvGrpSpPr>
        <p:grpSpPr>
          <a:xfrm>
            <a:off x="3429000" y="1157639"/>
            <a:ext cx="2819400" cy="2871471"/>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r="-49999"/>
              </a:stretch>
            </a:blipFill>
          </p:spPr>
        </p:sp>
      </p:grpSp>
      <p:grpSp>
        <p:nvGrpSpPr>
          <p:cNvPr id="8" name="Group 8"/>
          <p:cNvGrpSpPr/>
          <p:nvPr/>
        </p:nvGrpSpPr>
        <p:grpSpPr>
          <a:xfrm>
            <a:off x="11939576" y="1233702"/>
            <a:ext cx="2790847" cy="2790836"/>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3011" r="-6987"/>
              </a:stretch>
            </a:blipFill>
          </p:spPr>
        </p:sp>
      </p:grpSp>
      <p:grpSp>
        <p:nvGrpSpPr>
          <p:cNvPr id="10" name="Group 10"/>
          <p:cNvGrpSpPr/>
          <p:nvPr/>
        </p:nvGrpSpPr>
        <p:grpSpPr>
          <a:xfrm>
            <a:off x="1676400" y="4762500"/>
            <a:ext cx="6465326" cy="2990470"/>
            <a:chOff x="0" y="0"/>
            <a:chExt cx="8503269" cy="3293931"/>
          </a:xfrm>
        </p:grpSpPr>
        <p:sp>
          <p:nvSpPr>
            <p:cNvPr id="11" name="TextBox 11"/>
            <p:cNvSpPr txBox="1"/>
            <p:nvPr/>
          </p:nvSpPr>
          <p:spPr>
            <a:xfrm>
              <a:off x="0" y="0"/>
              <a:ext cx="8503269" cy="658665"/>
            </a:xfrm>
            <a:prstGeom prst="rect">
              <a:avLst/>
            </a:prstGeom>
          </p:spPr>
          <p:txBody>
            <a:bodyPr lIns="0" tIns="0" rIns="0" bIns="0" rtlCol="0" anchor="t">
              <a:spAutoFit/>
            </a:bodyPr>
            <a:lstStyle/>
            <a:p>
              <a:pPr algn="ctr">
                <a:lnSpc>
                  <a:spcPts val="4680"/>
                </a:lnSpc>
              </a:pPr>
              <a:r>
                <a:rPr lang="en-US" sz="3900" spc="390" dirty="0">
                  <a:solidFill>
                    <a:srgbClr val="8F6858"/>
                  </a:solidFill>
                  <a:latin typeface="Alfa Slab One" panose="020B0604020202020204" charset="0"/>
                </a:rPr>
                <a:t>MISSION</a:t>
              </a:r>
            </a:p>
          </p:txBody>
        </p:sp>
        <p:sp>
          <p:nvSpPr>
            <p:cNvPr id="12" name="TextBox 12"/>
            <p:cNvSpPr txBox="1"/>
            <p:nvPr/>
          </p:nvSpPr>
          <p:spPr>
            <a:xfrm>
              <a:off x="0" y="1154504"/>
              <a:ext cx="8503269" cy="2139427"/>
            </a:xfrm>
            <a:prstGeom prst="rect">
              <a:avLst/>
            </a:prstGeom>
          </p:spPr>
          <p:txBody>
            <a:bodyPr lIns="0" tIns="0" rIns="0" bIns="0" rtlCol="0" anchor="t">
              <a:spAutoFit/>
            </a:bodyPr>
            <a:lstStyle/>
            <a:p>
              <a:pPr algn="ctr">
                <a:lnSpc>
                  <a:spcPts val="3919"/>
                </a:lnSpc>
              </a:pPr>
              <a:r>
                <a:rPr lang="en-US" sz="2800" spc="28" dirty="0">
                  <a:solidFill>
                    <a:srgbClr val="414754"/>
                  </a:solidFill>
                  <a:latin typeface="Source Sans Pro"/>
                </a:rPr>
                <a:t> </a:t>
              </a:r>
              <a:r>
                <a:rPr lang="en-US" sz="2000" spc="28" dirty="0">
                  <a:solidFill>
                    <a:srgbClr val="414754"/>
                  </a:solidFill>
                  <a:latin typeface="Source Sans Pro"/>
                </a:rPr>
                <a:t>To ensure all wounded and limb deficient military personnel have the best opportunity to live more active fulfilling lives.</a:t>
              </a:r>
            </a:p>
            <a:p>
              <a:pPr algn="ctr">
                <a:lnSpc>
                  <a:spcPts val="3919"/>
                </a:lnSpc>
              </a:pPr>
              <a:endParaRPr lang="en-US" sz="2000" spc="28" dirty="0">
                <a:solidFill>
                  <a:srgbClr val="414754"/>
                </a:solidFill>
                <a:latin typeface="Source Sans Pro"/>
              </a:endParaRPr>
            </a:p>
          </p:txBody>
        </p:sp>
      </p:grpSp>
      <p:grpSp>
        <p:nvGrpSpPr>
          <p:cNvPr id="13" name="Group 13"/>
          <p:cNvGrpSpPr/>
          <p:nvPr/>
        </p:nvGrpSpPr>
        <p:grpSpPr>
          <a:xfrm>
            <a:off x="9982200" y="4762500"/>
            <a:ext cx="6541526" cy="2068279"/>
            <a:chOff x="0" y="0"/>
            <a:chExt cx="8503269" cy="2120211"/>
          </a:xfrm>
        </p:grpSpPr>
        <p:sp>
          <p:nvSpPr>
            <p:cNvPr id="14" name="TextBox 14"/>
            <p:cNvSpPr txBox="1"/>
            <p:nvPr/>
          </p:nvSpPr>
          <p:spPr>
            <a:xfrm>
              <a:off x="0" y="0"/>
              <a:ext cx="8503269" cy="612999"/>
            </a:xfrm>
            <a:prstGeom prst="rect">
              <a:avLst/>
            </a:prstGeom>
          </p:spPr>
          <p:txBody>
            <a:bodyPr lIns="0" tIns="0" rIns="0" bIns="0" rtlCol="0" anchor="t">
              <a:spAutoFit/>
            </a:bodyPr>
            <a:lstStyle/>
            <a:p>
              <a:pPr algn="ctr">
                <a:lnSpc>
                  <a:spcPts val="4680"/>
                </a:lnSpc>
              </a:pPr>
              <a:r>
                <a:rPr lang="en-US" sz="3900" spc="390" dirty="0">
                  <a:solidFill>
                    <a:srgbClr val="8F6858"/>
                  </a:solidFill>
                  <a:latin typeface="Alfa Slab One" panose="020B0604020202020204" charset="0"/>
                </a:rPr>
                <a:t>VISION</a:t>
              </a:r>
            </a:p>
          </p:txBody>
        </p:sp>
        <p:sp>
          <p:nvSpPr>
            <p:cNvPr id="15" name="TextBox 15"/>
            <p:cNvSpPr txBox="1"/>
            <p:nvPr/>
          </p:nvSpPr>
          <p:spPr>
            <a:xfrm>
              <a:off x="0" y="1154504"/>
              <a:ext cx="8503269" cy="965707"/>
            </a:xfrm>
            <a:prstGeom prst="rect">
              <a:avLst/>
            </a:prstGeom>
          </p:spPr>
          <p:txBody>
            <a:bodyPr lIns="0" tIns="0" rIns="0" bIns="0" rtlCol="0" anchor="t">
              <a:spAutoFit/>
            </a:bodyPr>
            <a:lstStyle/>
            <a:p>
              <a:pPr algn="ctr">
                <a:lnSpc>
                  <a:spcPts val="3919"/>
                </a:lnSpc>
              </a:pPr>
              <a:r>
                <a:rPr lang="en-US" sz="2000" spc="28" dirty="0">
                  <a:solidFill>
                    <a:srgbClr val="414754"/>
                  </a:solidFill>
                  <a:latin typeface="Source Sans Pro"/>
                </a:rPr>
                <a:t>To honor and inspire wounded and amputee military personnel through health and fitness.</a:t>
              </a:r>
            </a:p>
          </p:txBody>
        </p:sp>
      </p:grpSp>
      <p:pic>
        <p:nvPicPr>
          <p:cNvPr id="18" name="Picture 17">
            <a:extLst>
              <a:ext uri="{FF2B5EF4-FFF2-40B4-BE49-F238E27FC236}">
                <a16:creationId xmlns:a16="http://schemas.microsoft.com/office/drawing/2014/main" id="{8D2F980D-F5C6-72AE-A534-8FEEE70DCB53}"/>
              </a:ext>
            </a:extLst>
          </p:cNvPr>
          <p:cNvPicPr>
            <a:picLocks noChangeAspect="1"/>
          </p:cNvPicPr>
          <p:nvPr/>
        </p:nvPicPr>
        <p:blipFill>
          <a:blip r:embed="rId5"/>
          <a:stretch>
            <a:fillRect/>
          </a:stretch>
        </p:blipFill>
        <p:spPr>
          <a:xfrm>
            <a:off x="-457200" y="-1558199"/>
            <a:ext cx="3733800" cy="3733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4" name="Group 4"/>
          <p:cNvGrpSpPr/>
          <p:nvPr/>
        </p:nvGrpSpPr>
        <p:grpSpPr>
          <a:xfrm>
            <a:off x="1247733" y="2388390"/>
            <a:ext cx="7519037" cy="5474908"/>
            <a:chOff x="0" y="0"/>
            <a:chExt cx="10025383" cy="7299877"/>
          </a:xfrm>
        </p:grpSpPr>
        <p:sp>
          <p:nvSpPr>
            <p:cNvPr id="5" name="AutoShape 5"/>
            <p:cNvSpPr/>
            <p:nvPr/>
          </p:nvSpPr>
          <p:spPr>
            <a:xfrm>
              <a:off x="16933" y="0"/>
              <a:ext cx="10008449" cy="7299877"/>
            </a:xfrm>
            <a:prstGeom prst="rect">
              <a:avLst/>
            </a:prstGeom>
            <a:solidFill>
              <a:srgbClr val="E3E8F0">
                <a:alpha val="89804"/>
              </a:srgbClr>
            </a:solidFill>
          </p:spPr>
        </p:sp>
        <p:sp>
          <p:nvSpPr>
            <p:cNvPr id="6" name="AutoShape 6"/>
            <p:cNvSpPr/>
            <p:nvPr/>
          </p:nvSpPr>
          <p:spPr>
            <a:xfrm>
              <a:off x="0" y="0"/>
              <a:ext cx="10025383" cy="1829823"/>
            </a:xfrm>
            <a:prstGeom prst="rect">
              <a:avLst/>
            </a:prstGeom>
            <a:solidFill>
              <a:srgbClr val="414754"/>
            </a:solidFill>
          </p:spPr>
        </p:sp>
        <p:sp>
          <p:nvSpPr>
            <p:cNvPr id="7" name="TextBox 7"/>
            <p:cNvSpPr txBox="1"/>
            <p:nvPr/>
          </p:nvSpPr>
          <p:spPr>
            <a:xfrm>
              <a:off x="0" y="617520"/>
              <a:ext cx="10025383" cy="547158"/>
            </a:xfrm>
            <a:prstGeom prst="rect">
              <a:avLst/>
            </a:prstGeom>
          </p:spPr>
          <p:txBody>
            <a:bodyPr lIns="0" tIns="0" rIns="0" bIns="0" rtlCol="0" anchor="t">
              <a:spAutoFit/>
            </a:bodyPr>
            <a:lstStyle/>
            <a:p>
              <a:pPr algn="ctr">
                <a:lnSpc>
                  <a:spcPts val="3499"/>
                </a:lnSpc>
              </a:pPr>
              <a:r>
                <a:rPr lang="en-US" sz="2499" spc="249">
                  <a:solidFill>
                    <a:srgbClr val="E3E8F0"/>
                  </a:solidFill>
                  <a:latin typeface="Source Sans Pro"/>
                </a:rPr>
                <a:t>OUR COMMITMENT TO IRON ATHLETES:</a:t>
              </a:r>
            </a:p>
          </p:txBody>
        </p:sp>
        <p:sp>
          <p:nvSpPr>
            <p:cNvPr id="8" name="TextBox 8"/>
            <p:cNvSpPr txBox="1"/>
            <p:nvPr/>
          </p:nvSpPr>
          <p:spPr>
            <a:xfrm>
              <a:off x="556729" y="2469283"/>
              <a:ext cx="8911923" cy="4064532"/>
            </a:xfrm>
            <a:prstGeom prst="rect">
              <a:avLst/>
            </a:prstGeom>
          </p:spPr>
          <p:txBody>
            <a:bodyPr lIns="0" tIns="0" rIns="0" bIns="0" rtlCol="0" anchor="t">
              <a:spAutoFit/>
            </a:bodyPr>
            <a:lstStyle/>
            <a:p>
              <a:pPr marL="431801" lvl="1" indent="-215900">
                <a:lnSpc>
                  <a:spcPts val="3000"/>
                </a:lnSpc>
                <a:buFont typeface="Arial"/>
                <a:buChar char="•"/>
              </a:pPr>
              <a:r>
                <a:rPr lang="en-US" spc="20" dirty="0">
                  <a:solidFill>
                    <a:srgbClr val="414754"/>
                  </a:solidFill>
                  <a:latin typeface="Source Sans Pro"/>
                </a:rPr>
                <a:t>Definition: "Iron Athletes" are exceptional individuals who have the desire and heart to triumph over physical and mental health issues to make an impact on their community, embodying resilience and strength.</a:t>
              </a:r>
            </a:p>
            <a:p>
              <a:pPr marL="431801" lvl="1" indent="-215900">
                <a:lnSpc>
                  <a:spcPts val="3000"/>
                </a:lnSpc>
                <a:buFont typeface="Arial"/>
                <a:buChar char="•"/>
              </a:pPr>
              <a:endParaRPr lang="en-US" spc="20" dirty="0">
                <a:solidFill>
                  <a:srgbClr val="414754"/>
                </a:solidFill>
                <a:latin typeface="Source Sans Pro"/>
              </a:endParaRPr>
            </a:p>
            <a:p>
              <a:pPr marL="431801" lvl="1" indent="-215900">
                <a:lnSpc>
                  <a:spcPts val="3000"/>
                </a:lnSpc>
                <a:buFont typeface="Arial"/>
                <a:buChar char="•"/>
              </a:pPr>
              <a:r>
                <a:rPr lang="en-US" spc="20" dirty="0">
                  <a:solidFill>
                    <a:srgbClr val="414754"/>
                  </a:solidFill>
                  <a:latin typeface="Source Sans Pro"/>
                </a:rPr>
                <a:t>Purpose: Assist the athletes in regaining an active life through initial rehabilitation and beyond, showcasing their determination.</a:t>
              </a:r>
            </a:p>
          </p:txBody>
        </p:sp>
      </p:grpSp>
      <p:grpSp>
        <p:nvGrpSpPr>
          <p:cNvPr id="9" name="Group 9"/>
          <p:cNvGrpSpPr/>
          <p:nvPr/>
        </p:nvGrpSpPr>
        <p:grpSpPr>
          <a:xfrm>
            <a:off x="9760663" y="2406046"/>
            <a:ext cx="7519037" cy="5474908"/>
            <a:chOff x="0" y="0"/>
            <a:chExt cx="10025383" cy="7299877"/>
          </a:xfrm>
        </p:grpSpPr>
        <p:sp>
          <p:nvSpPr>
            <p:cNvPr id="10" name="AutoShape 10"/>
            <p:cNvSpPr/>
            <p:nvPr/>
          </p:nvSpPr>
          <p:spPr>
            <a:xfrm>
              <a:off x="16933" y="0"/>
              <a:ext cx="10008449" cy="7299877"/>
            </a:xfrm>
            <a:prstGeom prst="rect">
              <a:avLst/>
            </a:prstGeom>
            <a:solidFill>
              <a:srgbClr val="E3E8F0">
                <a:alpha val="89804"/>
              </a:srgbClr>
            </a:solidFill>
          </p:spPr>
        </p:sp>
        <p:sp>
          <p:nvSpPr>
            <p:cNvPr id="11" name="AutoShape 11"/>
            <p:cNvSpPr/>
            <p:nvPr/>
          </p:nvSpPr>
          <p:spPr>
            <a:xfrm>
              <a:off x="0" y="0"/>
              <a:ext cx="10025383" cy="1829823"/>
            </a:xfrm>
            <a:prstGeom prst="rect">
              <a:avLst/>
            </a:prstGeom>
            <a:solidFill>
              <a:srgbClr val="414754"/>
            </a:solidFill>
          </p:spPr>
        </p:sp>
        <p:sp>
          <p:nvSpPr>
            <p:cNvPr id="12" name="TextBox 12"/>
            <p:cNvSpPr txBox="1"/>
            <p:nvPr/>
          </p:nvSpPr>
          <p:spPr>
            <a:xfrm>
              <a:off x="0" y="617520"/>
              <a:ext cx="10025383" cy="547158"/>
            </a:xfrm>
            <a:prstGeom prst="rect">
              <a:avLst/>
            </a:prstGeom>
          </p:spPr>
          <p:txBody>
            <a:bodyPr lIns="0" tIns="0" rIns="0" bIns="0" rtlCol="0" anchor="t">
              <a:spAutoFit/>
            </a:bodyPr>
            <a:lstStyle/>
            <a:p>
              <a:pPr algn="ctr">
                <a:lnSpc>
                  <a:spcPts val="3499"/>
                </a:lnSpc>
              </a:pPr>
              <a:r>
                <a:rPr lang="en-US" sz="2499" spc="249">
                  <a:solidFill>
                    <a:srgbClr val="E3E8F0"/>
                  </a:solidFill>
                  <a:latin typeface="Source Sans Pro"/>
                </a:rPr>
                <a:t>WHY IRON ATHLETES:</a:t>
              </a:r>
            </a:p>
          </p:txBody>
        </p:sp>
        <p:sp>
          <p:nvSpPr>
            <p:cNvPr id="13" name="TextBox 13"/>
            <p:cNvSpPr txBox="1"/>
            <p:nvPr/>
          </p:nvSpPr>
          <p:spPr>
            <a:xfrm>
              <a:off x="556729" y="2209263"/>
              <a:ext cx="8911923" cy="4577492"/>
            </a:xfrm>
            <a:prstGeom prst="rect">
              <a:avLst/>
            </a:prstGeom>
          </p:spPr>
          <p:txBody>
            <a:bodyPr lIns="0" tIns="0" rIns="0" bIns="0" rtlCol="0" anchor="t">
              <a:spAutoFit/>
            </a:bodyPr>
            <a:lstStyle/>
            <a:p>
              <a:pPr marL="431801" lvl="1" indent="-215900">
                <a:lnSpc>
                  <a:spcPts val="3000"/>
                </a:lnSpc>
                <a:buFont typeface="Arial"/>
                <a:buChar char="•"/>
              </a:pPr>
              <a:r>
                <a:rPr lang="en-US" sz="1700" spc="20" dirty="0">
                  <a:solidFill>
                    <a:srgbClr val="414754"/>
                  </a:solidFill>
                  <a:latin typeface="Source Sans Pro"/>
                </a:rPr>
                <a:t>Empowerment: Through our platform, donors directly contribute to our "Iron Athlete’s” programs, aiding in their journey towards achievement and active lives.</a:t>
              </a:r>
            </a:p>
            <a:p>
              <a:pPr marL="431801" lvl="1" indent="-215900">
                <a:lnSpc>
                  <a:spcPts val="3000"/>
                </a:lnSpc>
                <a:buFont typeface="Arial"/>
                <a:buChar char="•"/>
              </a:pPr>
              <a:r>
                <a:rPr lang="en-US" sz="1700" spc="20" dirty="0">
                  <a:solidFill>
                    <a:srgbClr val="414754"/>
                  </a:solidFill>
                  <a:latin typeface="Source Sans Pro"/>
                </a:rPr>
                <a:t>Beyond Individuals: Donations not only support featured athletes but also enable all chosen athletes to engage in: </a:t>
              </a:r>
            </a:p>
            <a:p>
              <a:pPr marL="431801" lvl="1" indent="-215900">
                <a:lnSpc>
                  <a:spcPts val="3000"/>
                </a:lnSpc>
                <a:buFont typeface="Arial"/>
                <a:buChar char="•"/>
              </a:pPr>
              <a:r>
                <a:rPr lang="en-US" sz="1700" spc="20" dirty="0">
                  <a:solidFill>
                    <a:srgbClr val="414754"/>
                  </a:solidFill>
                  <a:latin typeface="Source Sans Pro"/>
                </a:rPr>
                <a:t>Competitive and recreational sports</a:t>
              </a:r>
            </a:p>
            <a:p>
              <a:pPr marL="431801" lvl="1" indent="-215900">
                <a:lnSpc>
                  <a:spcPts val="3000"/>
                </a:lnSpc>
                <a:buFont typeface="Arial"/>
                <a:buChar char="•"/>
              </a:pPr>
              <a:r>
                <a:rPr lang="en-US" sz="1700" spc="20" dirty="0">
                  <a:solidFill>
                    <a:srgbClr val="414754"/>
                  </a:solidFill>
                  <a:latin typeface="Source Sans Pro"/>
                </a:rPr>
                <a:t>Counseling</a:t>
              </a:r>
            </a:p>
            <a:p>
              <a:pPr marL="431801" lvl="1" indent="-215900">
                <a:lnSpc>
                  <a:spcPts val="3000"/>
                </a:lnSpc>
                <a:buFont typeface="Arial"/>
                <a:buChar char="•"/>
              </a:pPr>
              <a:r>
                <a:rPr lang="en-US" sz="1700" spc="20" dirty="0">
                  <a:solidFill>
                    <a:srgbClr val="414754"/>
                  </a:solidFill>
                  <a:latin typeface="Source Sans Pro"/>
                </a:rPr>
                <a:t>Restoring confidence and fostering a sense of accomplishment.</a:t>
              </a:r>
            </a:p>
            <a:p>
              <a:pPr>
                <a:lnSpc>
                  <a:spcPts val="3000"/>
                </a:lnSpc>
              </a:pPr>
              <a:endParaRPr lang="en-US" sz="2000" spc="20" dirty="0">
                <a:solidFill>
                  <a:srgbClr val="414754"/>
                </a:solidFill>
                <a:latin typeface="Source Sans Pro"/>
              </a:endParaRPr>
            </a:p>
          </p:txBody>
        </p:sp>
      </p:grpSp>
      <p:sp>
        <p:nvSpPr>
          <p:cNvPr id="14" name="TextBox 14"/>
          <p:cNvSpPr txBox="1"/>
          <p:nvPr/>
        </p:nvSpPr>
        <p:spPr>
          <a:xfrm>
            <a:off x="-2757844" y="988215"/>
            <a:ext cx="17769244" cy="733425"/>
          </a:xfrm>
          <a:prstGeom prst="rect">
            <a:avLst/>
          </a:prstGeom>
        </p:spPr>
        <p:txBody>
          <a:bodyPr wrap="square" lIns="0" tIns="0" rIns="0" bIns="0" rtlCol="0" anchor="t">
            <a:spAutoFit/>
          </a:bodyPr>
          <a:lstStyle/>
          <a:p>
            <a:pPr algn="ctr">
              <a:lnSpc>
                <a:spcPts val="5700"/>
              </a:lnSpc>
            </a:pPr>
            <a:r>
              <a:rPr lang="en-US" sz="4800" b="1" spc="100" dirty="0">
                <a:solidFill>
                  <a:schemeClr val="accent3">
                    <a:lumMod val="20000"/>
                    <a:lumOff val="80000"/>
                  </a:schemeClr>
                </a:solidFill>
                <a:latin typeface="Alfa Slab One" panose="020B0604020202020204" charset="0"/>
              </a:rPr>
              <a:t>EMPOWERING IRON ATHLETES</a:t>
            </a:r>
          </a:p>
        </p:txBody>
      </p:sp>
      <p:sp>
        <p:nvSpPr>
          <p:cNvPr id="15" name="TextBox 15"/>
          <p:cNvSpPr txBox="1"/>
          <p:nvPr/>
        </p:nvSpPr>
        <p:spPr>
          <a:xfrm>
            <a:off x="1136816" y="8344284"/>
            <a:ext cx="16142884" cy="1193212"/>
          </a:xfrm>
          <a:prstGeom prst="rect">
            <a:avLst/>
          </a:prstGeom>
        </p:spPr>
        <p:txBody>
          <a:bodyPr lIns="0" tIns="0" rIns="0" bIns="0" rtlCol="0" anchor="t">
            <a:spAutoFit/>
          </a:bodyPr>
          <a:lstStyle/>
          <a:p>
            <a:pPr algn="ctr">
              <a:lnSpc>
                <a:spcPts val="4949"/>
              </a:lnSpc>
            </a:pPr>
            <a:r>
              <a:rPr lang="en-US" sz="2499" spc="49" dirty="0">
                <a:solidFill>
                  <a:schemeClr val="accent3">
                    <a:lumMod val="20000"/>
                    <a:lumOff val="80000"/>
                  </a:schemeClr>
                </a:solidFill>
                <a:latin typeface="Alfa Slab One" panose="020B0604020202020204" charset="0"/>
              </a:rPr>
              <a:t>JOIN US IN CHAMPIONING THE RESILIENCE OF IRON ATHLETES AND EMPOWERING THE BROADER COMMUNITY OF ACTIVE VETERANS.</a:t>
            </a:r>
          </a:p>
        </p:txBody>
      </p:sp>
      <p:pic>
        <p:nvPicPr>
          <p:cNvPr id="17" name="Picture 16">
            <a:extLst>
              <a:ext uri="{FF2B5EF4-FFF2-40B4-BE49-F238E27FC236}">
                <a16:creationId xmlns:a16="http://schemas.microsoft.com/office/drawing/2014/main" id="{0D6E92F3-6C6E-C866-7886-55A9934AF730}"/>
              </a:ext>
            </a:extLst>
          </p:cNvPr>
          <p:cNvPicPr>
            <a:picLocks noChangeAspect="1"/>
          </p:cNvPicPr>
          <p:nvPr/>
        </p:nvPicPr>
        <p:blipFill>
          <a:blip r:embed="rId3"/>
          <a:stretch>
            <a:fillRect/>
          </a:stretch>
        </p:blipFill>
        <p:spPr>
          <a:xfrm>
            <a:off x="14859000" y="-943879"/>
            <a:ext cx="3581400" cy="3581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812" t="-40888" r="-33926" b="-21070"/>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sp>
        <p:nvSpPr>
          <p:cNvPr id="4" name="AutoShape 4"/>
          <p:cNvSpPr/>
          <p:nvPr/>
        </p:nvSpPr>
        <p:spPr>
          <a:xfrm>
            <a:off x="1143000" y="904817"/>
            <a:ext cx="9083116" cy="7591484"/>
          </a:xfrm>
          <a:prstGeom prst="rect">
            <a:avLst/>
          </a:prstGeom>
          <a:solidFill>
            <a:srgbClr val="E3E8F0">
              <a:alpha val="89804"/>
            </a:srgbClr>
          </a:solidFill>
        </p:spPr>
      </p:sp>
      <p:sp>
        <p:nvSpPr>
          <p:cNvPr id="5" name="TextBox 5"/>
          <p:cNvSpPr txBox="1"/>
          <p:nvPr/>
        </p:nvSpPr>
        <p:spPr>
          <a:xfrm>
            <a:off x="1611710" y="1191453"/>
            <a:ext cx="7760890" cy="461665"/>
          </a:xfrm>
          <a:prstGeom prst="rect">
            <a:avLst/>
          </a:prstGeom>
        </p:spPr>
        <p:txBody>
          <a:bodyPr wrap="square" lIns="0" tIns="0" rIns="0" bIns="0" rtlCol="0" anchor="t">
            <a:spAutoFit/>
          </a:bodyPr>
          <a:lstStyle/>
          <a:p>
            <a:pPr algn="ctr">
              <a:lnSpc>
                <a:spcPts val="3600"/>
              </a:lnSpc>
            </a:pPr>
            <a:r>
              <a:rPr lang="en-US" sz="3000" spc="210" dirty="0">
                <a:solidFill>
                  <a:srgbClr val="414754"/>
                </a:solidFill>
                <a:latin typeface="Alfa Slab One"/>
              </a:rPr>
              <a:t>MARKET OPPORTUNITY</a:t>
            </a:r>
          </a:p>
        </p:txBody>
      </p:sp>
      <p:sp>
        <p:nvSpPr>
          <p:cNvPr id="6" name="TextBox 6"/>
          <p:cNvSpPr txBox="1"/>
          <p:nvPr/>
        </p:nvSpPr>
        <p:spPr>
          <a:xfrm>
            <a:off x="1378595" y="2095500"/>
            <a:ext cx="8375005" cy="5340693"/>
          </a:xfrm>
          <a:prstGeom prst="rect">
            <a:avLst/>
          </a:prstGeom>
        </p:spPr>
        <p:txBody>
          <a:bodyPr wrap="square" lIns="0" tIns="0" rIns="0" bIns="0" rtlCol="0" anchor="t">
            <a:spAutoFit/>
          </a:bodyPr>
          <a:lstStyle/>
          <a:p>
            <a:pPr marL="496571" lvl="1" indent="-248285">
              <a:lnSpc>
                <a:spcPts val="4738"/>
              </a:lnSpc>
              <a:buFont typeface="Arial"/>
              <a:buChar char="•"/>
            </a:pPr>
            <a:r>
              <a:rPr lang="en-US" sz="2000" b="1" spc="23" dirty="0">
                <a:solidFill>
                  <a:srgbClr val="414754"/>
                </a:solidFill>
                <a:latin typeface="Source Sans Pro"/>
              </a:rPr>
              <a:t>Market Niche: </a:t>
            </a:r>
            <a:r>
              <a:rPr lang="en-US" sz="2000" spc="23" dirty="0">
                <a:solidFill>
                  <a:srgbClr val="414754"/>
                </a:solidFill>
                <a:latin typeface="Source Sans Pro"/>
              </a:rPr>
              <a:t>FIT2SURVIVE WARRIOR FOUNDATION taps into a unique market by addressing the unmet needs of military personnel in the health and fitness sector. We cater specifically to this niche, offering comprehensive support beyond traditional rehabilitation.</a:t>
            </a:r>
          </a:p>
          <a:p>
            <a:pPr marL="496571" lvl="1" indent="-248285">
              <a:lnSpc>
                <a:spcPts val="4738"/>
              </a:lnSpc>
              <a:buFont typeface="Arial"/>
              <a:buChar char="•"/>
            </a:pPr>
            <a:endParaRPr lang="en-US" sz="2000" spc="23" dirty="0">
              <a:solidFill>
                <a:srgbClr val="414754"/>
              </a:solidFill>
              <a:latin typeface="Source Sans Pro"/>
            </a:endParaRPr>
          </a:p>
          <a:p>
            <a:pPr marL="496571" lvl="1" indent="-248285">
              <a:lnSpc>
                <a:spcPts val="4738"/>
              </a:lnSpc>
              <a:buFont typeface="Arial"/>
              <a:buChar char="•"/>
            </a:pPr>
            <a:r>
              <a:rPr lang="en-US" sz="2000" b="1" spc="23" dirty="0">
                <a:solidFill>
                  <a:srgbClr val="414754"/>
                </a:solidFill>
                <a:latin typeface="Source Sans Pro"/>
              </a:rPr>
              <a:t>Market Size: </a:t>
            </a:r>
            <a:r>
              <a:rPr lang="en-US" sz="2000" spc="23" dirty="0">
                <a:solidFill>
                  <a:srgbClr val="414754"/>
                </a:solidFill>
                <a:latin typeface="Source Sans Pro"/>
              </a:rPr>
              <a:t>With 15% of active duty and 25% of veterans suffering from mental health issues, our market size is significant. Statistics indicate a growing need for specialized services, including increased physical activity in reducing symptoms of depression by up to 30%.</a:t>
            </a:r>
          </a:p>
        </p:txBody>
      </p:sp>
      <p:pic>
        <p:nvPicPr>
          <p:cNvPr id="8" name="Picture 7">
            <a:extLst>
              <a:ext uri="{FF2B5EF4-FFF2-40B4-BE49-F238E27FC236}">
                <a16:creationId xmlns:a16="http://schemas.microsoft.com/office/drawing/2014/main" id="{76573F79-57D8-753A-420D-F4DAD382A5C6}"/>
              </a:ext>
            </a:extLst>
          </p:cNvPr>
          <p:cNvPicPr>
            <a:picLocks noChangeAspect="1"/>
          </p:cNvPicPr>
          <p:nvPr/>
        </p:nvPicPr>
        <p:blipFill>
          <a:blip r:embed="rId4"/>
          <a:stretch>
            <a:fillRect/>
          </a:stretch>
        </p:blipFill>
        <p:spPr>
          <a:xfrm>
            <a:off x="-515953" y="-1309934"/>
            <a:ext cx="3584759" cy="35786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7EF9C38-480E-B6E8-1A7D-AD57338F6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375"/>
            <a:ext cx="18288000" cy="10188250"/>
          </a:xfrm>
          <a:prstGeom prst="rect">
            <a:avLst/>
          </a:prstGeom>
        </p:spPr>
      </p:pic>
      <p:sp>
        <p:nvSpPr>
          <p:cNvPr id="3" name="Freeform 3"/>
          <p:cNvSpPr/>
          <p:nvPr/>
        </p:nvSpPr>
        <p:spPr>
          <a:xfrm>
            <a:off x="0" y="49375"/>
            <a:ext cx="18288000" cy="10188250"/>
          </a:xfrm>
          <a:custGeom>
            <a:avLst/>
            <a:gdLst/>
            <a:ahLst/>
            <a:cxnLst/>
            <a:rect l="l" t="t" r="r" b="b"/>
            <a:pathLst>
              <a:path w="18288000" h="10251687">
                <a:moveTo>
                  <a:pt x="0" y="0"/>
                </a:moveTo>
                <a:lnTo>
                  <a:pt x="18288000" y="0"/>
                </a:lnTo>
                <a:lnTo>
                  <a:pt x="18288000" y="10251687"/>
                </a:lnTo>
                <a:lnTo>
                  <a:pt x="0" y="10251687"/>
                </a:lnTo>
                <a:lnTo>
                  <a:pt x="0" y="0"/>
                </a:lnTo>
                <a:close/>
              </a:path>
            </a:pathLst>
          </a:custGeom>
          <a:blipFill>
            <a:blip r:embed="rId3">
              <a:alphaModFix amt="40000"/>
            </a:blip>
            <a:stretch>
              <a:fillRect l="-2471" r="-2471"/>
            </a:stretch>
          </a:blipFill>
        </p:spPr>
      </p:sp>
      <p:sp>
        <p:nvSpPr>
          <p:cNvPr id="4" name="TextBox 4"/>
          <p:cNvSpPr txBox="1"/>
          <p:nvPr/>
        </p:nvSpPr>
        <p:spPr>
          <a:xfrm>
            <a:off x="1247733" y="590360"/>
            <a:ext cx="16142884" cy="928331"/>
          </a:xfrm>
          <a:prstGeom prst="rect">
            <a:avLst/>
          </a:prstGeom>
        </p:spPr>
        <p:txBody>
          <a:bodyPr lIns="0" tIns="0" rIns="0" bIns="0" rtlCol="0" anchor="t">
            <a:spAutoFit/>
          </a:bodyPr>
          <a:lstStyle/>
          <a:p>
            <a:pPr>
              <a:lnSpc>
                <a:spcPts val="7181"/>
              </a:lnSpc>
            </a:pPr>
            <a:r>
              <a:rPr lang="en-US" sz="6300" spc="126" dirty="0">
                <a:solidFill>
                  <a:schemeClr val="accent3">
                    <a:lumMod val="20000"/>
                    <a:lumOff val="80000"/>
                  </a:schemeClr>
                </a:solidFill>
                <a:latin typeface="Alfa Slab One" panose="020B0604020202020204" charset="0"/>
              </a:rPr>
              <a:t>BUSINESS MODEL</a:t>
            </a:r>
          </a:p>
        </p:txBody>
      </p:sp>
      <p:grpSp>
        <p:nvGrpSpPr>
          <p:cNvPr id="5" name="Group 5"/>
          <p:cNvGrpSpPr/>
          <p:nvPr/>
        </p:nvGrpSpPr>
        <p:grpSpPr>
          <a:xfrm>
            <a:off x="1247733" y="2388388"/>
            <a:ext cx="7531737" cy="5803112"/>
            <a:chOff x="0" y="-3"/>
            <a:chExt cx="10042317" cy="8072700"/>
          </a:xfrm>
        </p:grpSpPr>
        <p:sp>
          <p:nvSpPr>
            <p:cNvPr id="6" name="AutoShape 6"/>
            <p:cNvSpPr/>
            <p:nvPr/>
          </p:nvSpPr>
          <p:spPr>
            <a:xfrm>
              <a:off x="33867" y="-3"/>
              <a:ext cx="10008450" cy="8072700"/>
            </a:xfrm>
            <a:prstGeom prst="rect">
              <a:avLst/>
            </a:prstGeom>
            <a:solidFill>
              <a:srgbClr val="E3E8F0">
                <a:alpha val="89804"/>
              </a:srgbClr>
            </a:solidFill>
          </p:spPr>
        </p:sp>
        <p:sp>
          <p:nvSpPr>
            <p:cNvPr id="7" name="AutoShape 7"/>
            <p:cNvSpPr/>
            <p:nvPr/>
          </p:nvSpPr>
          <p:spPr>
            <a:xfrm>
              <a:off x="0" y="0"/>
              <a:ext cx="10025383" cy="1829823"/>
            </a:xfrm>
            <a:prstGeom prst="rect">
              <a:avLst/>
            </a:prstGeom>
            <a:solidFill>
              <a:srgbClr val="414754"/>
            </a:solidFill>
          </p:spPr>
        </p:sp>
        <p:sp>
          <p:nvSpPr>
            <p:cNvPr id="8" name="TextBox 8"/>
            <p:cNvSpPr txBox="1"/>
            <p:nvPr/>
          </p:nvSpPr>
          <p:spPr>
            <a:xfrm>
              <a:off x="2443522" y="526292"/>
              <a:ext cx="4553259" cy="720090"/>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SERVICES</a:t>
              </a:r>
            </a:p>
          </p:txBody>
        </p:sp>
        <p:sp>
          <p:nvSpPr>
            <p:cNvPr id="9" name="TextBox 9"/>
            <p:cNvSpPr txBox="1"/>
            <p:nvPr/>
          </p:nvSpPr>
          <p:spPr>
            <a:xfrm>
              <a:off x="556729" y="2042360"/>
              <a:ext cx="8955628" cy="5846176"/>
            </a:xfrm>
            <a:prstGeom prst="rect">
              <a:avLst/>
            </a:prstGeom>
          </p:spPr>
          <p:txBody>
            <a:bodyPr wrap="square" lIns="0" tIns="0" rIns="0" bIns="0" rtlCol="0" anchor="t">
              <a:spAutoFit/>
            </a:bodyPr>
            <a:lstStyle/>
            <a:p>
              <a:pPr marL="431801" lvl="1" indent="-215900">
                <a:lnSpc>
                  <a:spcPts val="3000"/>
                </a:lnSpc>
                <a:buFont typeface="Arial"/>
                <a:buChar char="•"/>
              </a:pPr>
              <a:r>
                <a:rPr lang="en-US" sz="2000" b="1" spc="20" dirty="0">
                  <a:solidFill>
                    <a:srgbClr val="414754"/>
                  </a:solidFill>
                  <a:latin typeface="Source Sans Pro"/>
                </a:rPr>
                <a:t>Specialized Equipment: </a:t>
              </a:r>
              <a:r>
                <a:rPr lang="en-US" sz="2000" spc="20" dirty="0">
                  <a:solidFill>
                    <a:srgbClr val="414754"/>
                  </a:solidFill>
                  <a:latin typeface="Source Sans Pro"/>
                </a:rPr>
                <a:t>Providing custom and non custom equipment to enhance mobility, comfort and athletics.</a:t>
              </a:r>
            </a:p>
            <a:p>
              <a:pPr marL="431801" lvl="1" indent="-215900">
                <a:lnSpc>
                  <a:spcPts val="3000"/>
                </a:lnSpc>
                <a:buFont typeface="Arial"/>
                <a:buChar char="•"/>
              </a:pPr>
              <a:r>
                <a:rPr lang="en-US" sz="2000" b="1" spc="20" dirty="0">
                  <a:solidFill>
                    <a:srgbClr val="414754"/>
                  </a:solidFill>
                  <a:latin typeface="Source Sans Pro"/>
                </a:rPr>
                <a:t>Hospital And Individual Support: </a:t>
              </a:r>
              <a:r>
                <a:rPr lang="en-US" sz="2000" spc="20" dirty="0">
                  <a:solidFill>
                    <a:srgbClr val="414754"/>
                  </a:solidFill>
                  <a:latin typeface="Source Sans Pro"/>
                </a:rPr>
                <a:t>Extending aid to hospitals and individuals through targeted donations, ensuring comprehensive care and counseling.</a:t>
              </a:r>
            </a:p>
            <a:p>
              <a:pPr marL="431801" lvl="1" indent="-215900">
                <a:lnSpc>
                  <a:spcPts val="3000"/>
                </a:lnSpc>
                <a:buFont typeface="Arial"/>
                <a:buChar char="•"/>
              </a:pPr>
              <a:r>
                <a:rPr lang="en-US" sz="2000" b="1" spc="20" dirty="0">
                  <a:solidFill>
                    <a:srgbClr val="414754"/>
                  </a:solidFill>
                  <a:latin typeface="Source Sans Pro"/>
                </a:rPr>
                <a:t>Active Lifestyle Support: </a:t>
              </a:r>
              <a:r>
                <a:rPr lang="en-US" sz="2000" spc="20" dirty="0">
                  <a:solidFill>
                    <a:srgbClr val="414754"/>
                  </a:solidFill>
                  <a:latin typeface="Source Sans Pro"/>
                </a:rPr>
                <a:t>Providing sponsorships, specialized equipment, coaching, training, facility and coverage for travel and entry fees, as well as competitive sports and recreational events.</a:t>
              </a:r>
            </a:p>
            <a:p>
              <a:pPr marL="215901" lvl="1">
                <a:lnSpc>
                  <a:spcPts val="3000"/>
                </a:lnSpc>
              </a:pPr>
              <a:endParaRPr lang="en-US" sz="2000" spc="20" dirty="0">
                <a:solidFill>
                  <a:srgbClr val="414754"/>
                </a:solidFill>
                <a:latin typeface="Source Sans Pro"/>
              </a:endParaRPr>
            </a:p>
          </p:txBody>
        </p:sp>
      </p:grpSp>
      <p:grpSp>
        <p:nvGrpSpPr>
          <p:cNvPr id="10" name="Group 10"/>
          <p:cNvGrpSpPr/>
          <p:nvPr/>
        </p:nvGrpSpPr>
        <p:grpSpPr>
          <a:xfrm>
            <a:off x="9900557" y="2078854"/>
            <a:ext cx="7490060" cy="5686971"/>
            <a:chOff x="0" y="0"/>
            <a:chExt cx="9986747" cy="10150915"/>
          </a:xfrm>
        </p:grpSpPr>
        <p:sp>
          <p:nvSpPr>
            <p:cNvPr id="11" name="AutoShape 11"/>
            <p:cNvSpPr/>
            <p:nvPr/>
          </p:nvSpPr>
          <p:spPr>
            <a:xfrm>
              <a:off x="16933" y="1829823"/>
              <a:ext cx="9969814" cy="8321092"/>
            </a:xfrm>
            <a:prstGeom prst="rect">
              <a:avLst/>
            </a:prstGeom>
            <a:solidFill>
              <a:srgbClr val="E3E8F0">
                <a:alpha val="89804"/>
              </a:srgbClr>
            </a:solidFill>
          </p:spPr>
        </p:sp>
        <p:sp>
          <p:nvSpPr>
            <p:cNvPr id="12" name="AutoShape 12"/>
            <p:cNvSpPr/>
            <p:nvPr/>
          </p:nvSpPr>
          <p:spPr>
            <a:xfrm>
              <a:off x="0" y="0"/>
              <a:ext cx="9986747" cy="1829823"/>
            </a:xfrm>
            <a:prstGeom prst="rect">
              <a:avLst/>
            </a:prstGeom>
            <a:solidFill>
              <a:srgbClr val="414754"/>
            </a:solidFill>
          </p:spPr>
        </p:sp>
        <p:sp>
          <p:nvSpPr>
            <p:cNvPr id="13" name="TextBox 13"/>
            <p:cNvSpPr txBox="1"/>
            <p:nvPr/>
          </p:nvSpPr>
          <p:spPr>
            <a:xfrm>
              <a:off x="1751754" y="526292"/>
              <a:ext cx="6070043" cy="720090"/>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REVENUE STREAMS</a:t>
              </a:r>
            </a:p>
          </p:txBody>
        </p:sp>
        <p:sp>
          <p:nvSpPr>
            <p:cNvPr id="14" name="TextBox 14"/>
            <p:cNvSpPr txBox="1"/>
            <p:nvPr/>
          </p:nvSpPr>
          <p:spPr>
            <a:xfrm>
              <a:off x="1124857" y="1829825"/>
              <a:ext cx="8170432" cy="8253270"/>
            </a:xfrm>
            <a:prstGeom prst="rect">
              <a:avLst/>
            </a:prstGeom>
          </p:spPr>
          <p:txBody>
            <a:bodyPr wrap="square" lIns="0" tIns="0" rIns="0" bIns="0" rtlCol="0" anchor="t">
              <a:spAutoFit/>
            </a:bodyPr>
            <a:lstStyle/>
            <a:p>
              <a:pPr marL="431801" lvl="1" indent="-215900">
                <a:buFont typeface="Arial"/>
                <a:buChar char="•"/>
              </a:pPr>
              <a:r>
                <a:rPr lang="en-US" sz="2100" b="1" spc="20" dirty="0">
                  <a:solidFill>
                    <a:srgbClr val="414754"/>
                  </a:solidFill>
                  <a:latin typeface="Source Sans Pro"/>
                </a:rPr>
                <a:t>Donations: </a:t>
              </a:r>
              <a:r>
                <a:rPr lang="en-US" sz="2100" spc="20" dirty="0">
                  <a:solidFill>
                    <a:srgbClr val="414754"/>
                  </a:solidFill>
                  <a:latin typeface="Source Sans Pro"/>
                </a:rPr>
                <a:t>Contributions from individuals and corporate organizations passionate about our vision.</a:t>
              </a:r>
            </a:p>
            <a:p>
              <a:pPr marL="431801" lvl="1" indent="-215900">
                <a:buFont typeface="Arial"/>
                <a:buChar char="•"/>
              </a:pPr>
              <a:r>
                <a:rPr lang="en-US" sz="2100" b="1" spc="20" dirty="0">
                  <a:solidFill>
                    <a:srgbClr val="414754"/>
                  </a:solidFill>
                  <a:latin typeface="Source Sans Pro"/>
                </a:rPr>
                <a:t>Sponsorships: </a:t>
              </a:r>
              <a:r>
                <a:rPr lang="en-US" sz="2100" spc="20" dirty="0">
                  <a:solidFill>
                    <a:srgbClr val="414754"/>
                  </a:solidFill>
                  <a:latin typeface="Source Sans Pro"/>
                </a:rPr>
                <a:t>Partnerships with businesses supporting our mission, programs  and “Iron Athletes.”</a:t>
              </a:r>
            </a:p>
            <a:p>
              <a:pPr marL="431801" lvl="1" indent="-215900">
                <a:buFont typeface="Arial"/>
                <a:buChar char="•"/>
              </a:pPr>
              <a:r>
                <a:rPr lang="en-US" sz="2100" b="1" spc="20" dirty="0">
                  <a:solidFill>
                    <a:srgbClr val="414754"/>
                  </a:solidFill>
                  <a:latin typeface="Source Sans Pro"/>
                </a:rPr>
                <a:t>Partnerships with VA Hospitals: </a:t>
              </a:r>
              <a:r>
                <a:rPr lang="en-US" sz="2100" spc="20" dirty="0">
                  <a:solidFill>
                    <a:srgbClr val="414754"/>
                  </a:solidFill>
                  <a:latin typeface="Source Sans Pro"/>
                </a:rPr>
                <a:t>Collaborations to extend our reach and impact.</a:t>
              </a:r>
            </a:p>
            <a:p>
              <a:pPr marL="431801" lvl="1" indent="-215900">
                <a:buFont typeface="Arial"/>
                <a:buChar char="•"/>
              </a:pPr>
              <a:r>
                <a:rPr lang="en-US" sz="2100" b="1" spc="20" dirty="0">
                  <a:solidFill>
                    <a:srgbClr val="414754"/>
                  </a:solidFill>
                  <a:latin typeface="Source Sans Pro"/>
                </a:rPr>
                <a:t>Apparel: </a:t>
              </a:r>
              <a:r>
                <a:rPr lang="en-US" sz="2100" spc="20" dirty="0">
                  <a:solidFill>
                    <a:srgbClr val="414754"/>
                  </a:solidFill>
                  <a:latin typeface="Source Sans Pro"/>
                </a:rPr>
                <a:t>Donors wear our brand with pride. Signifying unity among all athletes from all walks of life.</a:t>
              </a:r>
            </a:p>
            <a:p>
              <a:pPr marL="431801" lvl="1" indent="-215900">
                <a:buFont typeface="Arial"/>
                <a:buChar char="•"/>
              </a:pPr>
              <a:r>
                <a:rPr lang="en-US" sz="2100" b="1" spc="20" dirty="0">
                  <a:solidFill>
                    <a:srgbClr val="414754"/>
                  </a:solidFill>
                  <a:latin typeface="Source Sans Pro"/>
                </a:rPr>
                <a:t>Fitness Facility: </a:t>
              </a:r>
              <a:r>
                <a:rPr lang="en-US" sz="2100" spc="20" dirty="0">
                  <a:solidFill>
                    <a:srgbClr val="414754"/>
                  </a:solidFill>
                  <a:latin typeface="Source Sans Pro"/>
                </a:rPr>
                <a:t>Membership donations to our future planned state of the art fitness facility. </a:t>
              </a:r>
            </a:p>
            <a:p>
              <a:pPr>
                <a:lnSpc>
                  <a:spcPts val="3740"/>
                </a:lnSpc>
              </a:pPr>
              <a:endParaRPr lang="en-US" sz="2000" spc="20" dirty="0">
                <a:solidFill>
                  <a:srgbClr val="414754"/>
                </a:solidFill>
                <a:latin typeface="Source Sans Pro"/>
              </a:endParaRPr>
            </a:p>
          </p:txBody>
        </p:sp>
      </p:grpSp>
      <p:sp>
        <p:nvSpPr>
          <p:cNvPr id="15" name="TextBox 15"/>
          <p:cNvSpPr txBox="1"/>
          <p:nvPr/>
        </p:nvSpPr>
        <p:spPr>
          <a:xfrm>
            <a:off x="1136816" y="8344284"/>
            <a:ext cx="16142884" cy="1174552"/>
          </a:xfrm>
          <a:prstGeom prst="rect">
            <a:avLst/>
          </a:prstGeom>
        </p:spPr>
        <p:txBody>
          <a:bodyPr lIns="0" tIns="0" rIns="0" bIns="0" rtlCol="0" anchor="t">
            <a:spAutoFit/>
          </a:bodyPr>
          <a:lstStyle/>
          <a:p>
            <a:pPr algn="ctr">
              <a:lnSpc>
                <a:spcPts val="4949"/>
              </a:lnSpc>
            </a:pPr>
            <a:r>
              <a:rPr lang="en-US" sz="2000" spc="49" dirty="0">
                <a:solidFill>
                  <a:schemeClr val="accent3">
                    <a:lumMod val="20000"/>
                    <a:lumOff val="80000"/>
                  </a:schemeClr>
                </a:solidFill>
                <a:latin typeface="Alfa Slab One" panose="020B0604020202020204" charset="0"/>
              </a:rPr>
              <a:t>THIS DYNAMIC BUSINESS MODEL ENABLES FIT2SURVIVE WARRIOR FOUNDATION TO PROVIDE COMPREHENSIVE ASSISTANCE WHILE ENSURING LONG-TERM SUSTAINABILITY AND GROWTH.</a:t>
            </a:r>
          </a:p>
        </p:txBody>
      </p:sp>
      <p:pic>
        <p:nvPicPr>
          <p:cNvPr id="17" name="Picture 16">
            <a:extLst>
              <a:ext uri="{FF2B5EF4-FFF2-40B4-BE49-F238E27FC236}">
                <a16:creationId xmlns:a16="http://schemas.microsoft.com/office/drawing/2014/main" id="{B0456314-9454-C3B9-B48C-CB0A55DA54A9}"/>
              </a:ext>
            </a:extLst>
          </p:cNvPr>
          <p:cNvPicPr>
            <a:picLocks noChangeAspect="1"/>
          </p:cNvPicPr>
          <p:nvPr/>
        </p:nvPicPr>
        <p:blipFill>
          <a:blip r:embed="rId4"/>
          <a:stretch>
            <a:fillRect/>
          </a:stretch>
        </p:blipFill>
        <p:spPr>
          <a:xfrm>
            <a:off x="15285550" y="-1096695"/>
            <a:ext cx="3352800" cy="33470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44FA32E-75E4-0121-B6F0-9CA6A3F3D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 y="-229675"/>
            <a:ext cx="9342120" cy="5373175"/>
          </a:xfrm>
          <a:prstGeom prst="rect">
            <a:avLst/>
          </a:prstGeom>
        </p:spPr>
      </p:pic>
      <p:pic>
        <p:nvPicPr>
          <p:cNvPr id="13" name="Picture 12">
            <a:extLst>
              <a:ext uri="{FF2B5EF4-FFF2-40B4-BE49-F238E27FC236}">
                <a16:creationId xmlns:a16="http://schemas.microsoft.com/office/drawing/2014/main" id="{5A5B6416-C445-CE0C-1AF6-A83ED5982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229675"/>
            <a:ext cx="9135477" cy="5944675"/>
          </a:xfrm>
          <a:prstGeom prst="rect">
            <a:avLst/>
          </a:prstGeom>
        </p:spPr>
      </p:pic>
      <p:grpSp>
        <p:nvGrpSpPr>
          <p:cNvPr id="2" name="Group 2"/>
          <p:cNvGrpSpPr/>
          <p:nvPr/>
        </p:nvGrpSpPr>
        <p:grpSpPr>
          <a:xfrm>
            <a:off x="-207264" y="5171412"/>
            <a:ext cx="18495264" cy="5373175"/>
            <a:chOff x="0" y="7164233"/>
            <a:chExt cx="24993600" cy="7164233"/>
          </a:xfrm>
        </p:grpSpPr>
        <p:pic>
          <p:nvPicPr>
            <p:cNvPr id="5" name="Picture 5"/>
            <p:cNvPicPr>
              <a:picLocks noChangeAspect="1"/>
            </p:cNvPicPr>
            <p:nvPr/>
          </p:nvPicPr>
          <p:blipFill>
            <a:blip r:embed="rId4">
              <a:alphaModFix amt="90000"/>
            </a:blip>
            <a:srcRect t="1820" b="12186"/>
            <a:stretch>
              <a:fillRect/>
            </a:stretch>
          </p:blipFill>
          <p:spPr>
            <a:xfrm flipH="1">
              <a:off x="0" y="7164233"/>
              <a:ext cx="12496800" cy="7164233"/>
            </a:xfrm>
            <a:prstGeom prst="rect">
              <a:avLst/>
            </a:prstGeom>
          </p:spPr>
        </p:pic>
        <p:pic>
          <p:nvPicPr>
            <p:cNvPr id="6" name="Picture 6"/>
            <p:cNvPicPr>
              <a:picLocks noChangeAspect="1"/>
            </p:cNvPicPr>
            <p:nvPr/>
          </p:nvPicPr>
          <p:blipFill>
            <a:blip r:embed="rId5">
              <a:alphaModFix amt="90000"/>
            </a:blip>
            <a:srcRect t="7003" b="7003"/>
            <a:stretch>
              <a:fillRect/>
            </a:stretch>
          </p:blipFill>
          <p:spPr>
            <a:xfrm>
              <a:off x="12496800" y="7164233"/>
              <a:ext cx="12496800" cy="7164233"/>
            </a:xfrm>
            <a:prstGeom prst="rect">
              <a:avLst/>
            </a:prstGeom>
          </p:spPr>
        </p:pic>
      </p:grpSp>
      <p:grpSp>
        <p:nvGrpSpPr>
          <p:cNvPr id="7" name="Group 7"/>
          <p:cNvGrpSpPr/>
          <p:nvPr/>
        </p:nvGrpSpPr>
        <p:grpSpPr>
          <a:xfrm>
            <a:off x="4433112" y="2933699"/>
            <a:ext cx="9740088" cy="5896387"/>
            <a:chOff x="0" y="0"/>
            <a:chExt cx="12380622" cy="5025099"/>
          </a:xfrm>
        </p:grpSpPr>
        <p:sp>
          <p:nvSpPr>
            <p:cNvPr id="8" name="AutoShape 8"/>
            <p:cNvSpPr/>
            <p:nvPr/>
          </p:nvSpPr>
          <p:spPr>
            <a:xfrm>
              <a:off x="0" y="0"/>
              <a:ext cx="12380622" cy="5025099"/>
            </a:xfrm>
            <a:prstGeom prst="rect">
              <a:avLst/>
            </a:prstGeom>
            <a:solidFill>
              <a:srgbClr val="E3E8F0">
                <a:alpha val="89804"/>
              </a:srgbClr>
            </a:solidFill>
          </p:spPr>
        </p:sp>
        <p:sp>
          <p:nvSpPr>
            <p:cNvPr id="9" name="TextBox 9"/>
            <p:cNvSpPr txBox="1"/>
            <p:nvPr/>
          </p:nvSpPr>
          <p:spPr>
            <a:xfrm>
              <a:off x="802065" y="1014878"/>
              <a:ext cx="10776493" cy="3018607"/>
            </a:xfrm>
            <a:prstGeom prst="rect">
              <a:avLst/>
            </a:prstGeom>
          </p:spPr>
          <p:txBody>
            <a:bodyPr lIns="0" tIns="0" rIns="0" bIns="0" rtlCol="0" anchor="t">
              <a:spAutoFit/>
            </a:bodyPr>
            <a:lstStyle/>
            <a:p>
              <a:pPr algn="just">
                <a:lnSpc>
                  <a:spcPts val="3148"/>
                </a:lnSpc>
              </a:pPr>
              <a:r>
                <a:rPr lang="en-US" sz="1900" spc="16" dirty="0">
                  <a:solidFill>
                    <a:srgbClr val="414754"/>
                  </a:solidFill>
                  <a:latin typeface="Source Sans Pro"/>
                </a:rPr>
                <a:t>Discover the real-world impact of FIT2SURVIVE WARRIOR FOUNDATION INC through compelling case studies showcasing the transformative journeys of our Iron Athletes and fitness facing programs. Hear directly from beneficiaries and partners through powerful testimonials, affirming the positive change we bring to the lives of those we support.  From regaining mobility to conquering fitness goals, to counseling and overcoming mental health constraints. These stories and quotes exemplify the tangible results of our commitment to empowerment.</a:t>
              </a:r>
            </a:p>
            <a:p>
              <a:pPr algn="just">
                <a:lnSpc>
                  <a:spcPts val="3148"/>
                </a:lnSpc>
              </a:pPr>
              <a:endParaRPr lang="en-US" sz="1900" spc="16" dirty="0">
                <a:solidFill>
                  <a:srgbClr val="414754"/>
                </a:solidFill>
                <a:latin typeface="Source Sans Pro"/>
              </a:endParaRPr>
            </a:p>
            <a:p>
              <a:pPr algn="just">
                <a:lnSpc>
                  <a:spcPts val="3148"/>
                </a:lnSpc>
              </a:pPr>
              <a:r>
                <a:rPr lang="en-US" sz="1900" b="1" spc="16" dirty="0">
                  <a:solidFill>
                    <a:srgbClr val="414754"/>
                  </a:solidFill>
                  <a:latin typeface="Source Sans Pro"/>
                </a:rPr>
                <a:t>OUR WEBSITE -  FIT2SURVIVEWARRIORFOUNDATION.ORG  (F2SWF.ORG)</a:t>
              </a:r>
            </a:p>
          </p:txBody>
        </p:sp>
        <p:sp>
          <p:nvSpPr>
            <p:cNvPr id="10" name="TextBox 10"/>
            <p:cNvSpPr txBox="1"/>
            <p:nvPr/>
          </p:nvSpPr>
          <p:spPr>
            <a:xfrm>
              <a:off x="672649" y="457668"/>
              <a:ext cx="10905907" cy="444766"/>
            </a:xfrm>
            <a:prstGeom prst="rect">
              <a:avLst/>
            </a:prstGeom>
          </p:spPr>
          <p:txBody>
            <a:bodyPr lIns="0" tIns="0" rIns="0" bIns="0" rtlCol="0" anchor="t">
              <a:spAutoFit/>
            </a:bodyPr>
            <a:lstStyle/>
            <a:p>
              <a:pPr algn="ctr">
                <a:lnSpc>
                  <a:spcPts val="3014"/>
                </a:lnSpc>
              </a:pPr>
              <a:r>
                <a:rPr lang="en-US" sz="2512" spc="251" dirty="0">
                  <a:solidFill>
                    <a:srgbClr val="8F6858"/>
                  </a:solidFill>
                  <a:latin typeface="Alfa Slab One" panose="020B0604020202020204" charset="0"/>
                </a:rPr>
                <a:t>OUR IMPACT</a:t>
              </a:r>
            </a:p>
          </p:txBody>
        </p:sp>
      </p:grpSp>
      <p:pic>
        <p:nvPicPr>
          <p:cNvPr id="12" name="Picture 11">
            <a:extLst>
              <a:ext uri="{FF2B5EF4-FFF2-40B4-BE49-F238E27FC236}">
                <a16:creationId xmlns:a16="http://schemas.microsoft.com/office/drawing/2014/main" id="{DF369E3D-0395-47F2-1C2C-28E36EFA6881}"/>
              </a:ext>
            </a:extLst>
          </p:cNvPr>
          <p:cNvPicPr>
            <a:picLocks noChangeAspect="1"/>
          </p:cNvPicPr>
          <p:nvPr/>
        </p:nvPicPr>
        <p:blipFill>
          <a:blip r:embed="rId6"/>
          <a:stretch>
            <a:fillRect/>
          </a:stretch>
        </p:blipFill>
        <p:spPr>
          <a:xfrm>
            <a:off x="15392400" y="-1372675"/>
            <a:ext cx="3435246" cy="3429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3" name="TextBox 3"/>
          <p:cNvSpPr txBox="1"/>
          <p:nvPr/>
        </p:nvSpPr>
        <p:spPr>
          <a:xfrm>
            <a:off x="8361837" y="790575"/>
            <a:ext cx="8572438" cy="466725"/>
          </a:xfrm>
          <a:prstGeom prst="rect">
            <a:avLst/>
          </a:prstGeom>
        </p:spPr>
        <p:txBody>
          <a:bodyPr lIns="0" tIns="0" rIns="0" bIns="0" rtlCol="0" anchor="t">
            <a:spAutoFit/>
          </a:bodyPr>
          <a:lstStyle/>
          <a:p>
            <a:pPr algn="ctr">
              <a:lnSpc>
                <a:spcPts val="3600"/>
              </a:lnSpc>
            </a:pPr>
            <a:r>
              <a:rPr lang="en-US" sz="3000" spc="210" dirty="0">
                <a:solidFill>
                  <a:srgbClr val="414754"/>
                </a:solidFill>
                <a:latin typeface="Alfa Slab One"/>
              </a:rPr>
              <a:t>COMPETITIVE ANALYSIS</a:t>
            </a:r>
          </a:p>
        </p:txBody>
      </p:sp>
      <p:sp>
        <p:nvSpPr>
          <p:cNvPr id="4" name="TextBox 4"/>
          <p:cNvSpPr txBox="1"/>
          <p:nvPr/>
        </p:nvSpPr>
        <p:spPr>
          <a:xfrm>
            <a:off x="8077440" y="1772666"/>
            <a:ext cx="9661272" cy="7588103"/>
          </a:xfrm>
          <a:prstGeom prst="rect">
            <a:avLst/>
          </a:prstGeom>
        </p:spPr>
        <p:txBody>
          <a:bodyPr lIns="0" tIns="0" rIns="0" bIns="0" rtlCol="0" anchor="t">
            <a:spAutoFit/>
          </a:bodyPr>
          <a:lstStyle/>
          <a:p>
            <a:pPr algn="just">
              <a:lnSpc>
                <a:spcPts val="4597"/>
              </a:lnSpc>
            </a:pPr>
            <a:r>
              <a:rPr lang="en-US" sz="2000" spc="21" dirty="0">
                <a:solidFill>
                  <a:srgbClr val="414754"/>
                </a:solidFill>
                <a:latin typeface="Source Sans Pro Bold"/>
              </a:rPr>
              <a:t>Similar Organizations:</a:t>
            </a:r>
          </a:p>
          <a:p>
            <a:pPr algn="just">
              <a:lnSpc>
                <a:spcPts val="4597"/>
              </a:lnSpc>
            </a:pPr>
            <a:r>
              <a:rPr lang="en-US" sz="2000" spc="21" dirty="0">
                <a:solidFill>
                  <a:srgbClr val="414754"/>
                </a:solidFill>
                <a:latin typeface="Source Sans Pro"/>
              </a:rPr>
              <a:t>In assessing our landscape, we have identified organizations such as the Amputee Coalition, Wounded Warriors, and Adaptive Training Foundation. These entities focus on various aspects of support, ranging from statistical information to health programs.</a:t>
            </a:r>
          </a:p>
          <a:p>
            <a:pPr algn="just">
              <a:lnSpc>
                <a:spcPts val="4597"/>
              </a:lnSpc>
            </a:pPr>
            <a:endParaRPr lang="en-US" sz="2000" spc="21" dirty="0">
              <a:solidFill>
                <a:srgbClr val="414754"/>
              </a:solidFill>
              <a:latin typeface="Source Sans Pro"/>
            </a:endParaRPr>
          </a:p>
          <a:p>
            <a:pPr algn="just">
              <a:lnSpc>
                <a:spcPts val="4597"/>
              </a:lnSpc>
            </a:pPr>
            <a:r>
              <a:rPr lang="en-US" sz="2000" spc="21" dirty="0">
                <a:solidFill>
                  <a:srgbClr val="414754"/>
                </a:solidFill>
                <a:latin typeface="Source Sans Pro Bold"/>
              </a:rPr>
              <a:t>Our Unique Value Proposition:</a:t>
            </a:r>
          </a:p>
          <a:p>
            <a:pPr algn="just">
              <a:lnSpc>
                <a:spcPts val="4597"/>
              </a:lnSpc>
            </a:pPr>
            <a:r>
              <a:rPr lang="en-US" sz="2000" spc="21" dirty="0">
                <a:solidFill>
                  <a:srgbClr val="414754"/>
                </a:solidFill>
                <a:latin typeface="Source Sans Pro"/>
              </a:rPr>
              <a:t>FIT2SURVIVE WARRIOR FOUNDATION INC stands out through its holistic approach. Unlike competitors, we not only seek to enhance physical abilities but also mental stability. We provide specialized equipment, counseling and coaching to actively support our heroes in achieving a fulfilling life. Our emphasis on personalized guidance, event sponsorships, and comprehensive adaptive wellness, positions us as a unique and impactful force in empowering military heroes. *Currently seeking funding for a state of the art fitness facility open to all and catering to our military personnel.</a:t>
            </a:r>
          </a:p>
        </p:txBody>
      </p:sp>
      <p:pic>
        <p:nvPicPr>
          <p:cNvPr id="7" name="Picture 6">
            <a:extLst>
              <a:ext uri="{FF2B5EF4-FFF2-40B4-BE49-F238E27FC236}">
                <a16:creationId xmlns:a16="http://schemas.microsoft.com/office/drawing/2014/main" id="{6B2B6E87-EE77-3496-511D-129DCA6E2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 y="25908"/>
            <a:ext cx="6467856" cy="10435730"/>
          </a:xfrm>
          <a:prstGeom prst="rect">
            <a:avLst/>
          </a:prstGeom>
        </p:spPr>
      </p:pic>
      <p:pic>
        <p:nvPicPr>
          <p:cNvPr id="6" name="Picture 5">
            <a:extLst>
              <a:ext uri="{FF2B5EF4-FFF2-40B4-BE49-F238E27FC236}">
                <a16:creationId xmlns:a16="http://schemas.microsoft.com/office/drawing/2014/main" id="{44943740-49FE-7BD3-C5BF-5FC5582C4588}"/>
              </a:ext>
            </a:extLst>
          </p:cNvPr>
          <p:cNvPicPr>
            <a:picLocks noChangeAspect="1"/>
          </p:cNvPicPr>
          <p:nvPr/>
        </p:nvPicPr>
        <p:blipFill>
          <a:blip r:embed="rId3"/>
          <a:stretch>
            <a:fillRect/>
          </a:stretch>
        </p:blipFill>
        <p:spPr>
          <a:xfrm>
            <a:off x="-533400" y="-1104900"/>
            <a:ext cx="3353091" cy="334699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1697</TotalTime>
  <Words>1585</Words>
  <Application>Microsoft Office PowerPoint</Application>
  <PresentationFormat>Custom</PresentationFormat>
  <Paragraphs>91</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FIT2SURVIVE WARRIOR FOUNDATION LLC</dc:title>
  <dc:creator>David</dc:creator>
  <cp:lastModifiedBy>David S</cp:lastModifiedBy>
  <cp:revision>22</cp:revision>
  <dcterms:created xsi:type="dcterms:W3CDTF">2006-08-16T00:00:00Z</dcterms:created>
  <dcterms:modified xsi:type="dcterms:W3CDTF">2024-10-23T18:29:44Z</dcterms:modified>
  <dc:identifier>DAF3M8B29SM</dc:identifier>
</cp:coreProperties>
</file>