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lfa Slab One" panose="020B0604020202020204" charset="0"/>
      <p:regular r:id="rId17"/>
    </p:embeddedFont>
    <p:embeddedFont>
      <p:font typeface="Source Sans Pro" panose="020B0503030403020204" pitchFamily="34" charset="0"/>
      <p:regular r:id="rId18"/>
      <p:bold r:id="rId19"/>
      <p:italic r:id="rId20"/>
      <p:boldItalic r:id="rId21"/>
    </p:embeddedFont>
    <p:embeddedFont>
      <p:font typeface="Source Sans Pro Bold" panose="020B0703030403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260" y="1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mailto:FIT2SURVIVEWARRIORFOUNDATION@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772" t="-43068" r="-23138" b="-8150"/>
            </a:stretch>
          </a:blipFill>
        </p:spPr>
      </p:sp>
      <p:sp>
        <p:nvSpPr>
          <p:cNvPr id="3" name="Freeform 3"/>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652" r="-2652"/>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39000"/>
            </a:blip>
            <a:stretch>
              <a:fillRect t="-9417" b="-9101"/>
            </a:stretch>
          </a:blipFill>
        </p:spPr>
      </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2999"/>
            </a:blip>
            <a:stretch>
              <a:fillRect l="-2652" r="-2652"/>
            </a:stretch>
          </a:blipFill>
        </p:spPr>
      </p:sp>
      <p:grpSp>
        <p:nvGrpSpPr>
          <p:cNvPr id="7" name="Group 7"/>
          <p:cNvGrpSpPr/>
          <p:nvPr/>
        </p:nvGrpSpPr>
        <p:grpSpPr>
          <a:xfrm>
            <a:off x="1028700" y="2042810"/>
            <a:ext cx="11985367" cy="5786702"/>
            <a:chOff x="0" y="-76200"/>
            <a:chExt cx="15980490" cy="7715603"/>
          </a:xfrm>
        </p:grpSpPr>
        <p:sp>
          <p:nvSpPr>
            <p:cNvPr id="8" name="TextBox 8"/>
            <p:cNvSpPr txBox="1"/>
            <p:nvPr/>
          </p:nvSpPr>
          <p:spPr>
            <a:xfrm>
              <a:off x="0" y="-76200"/>
              <a:ext cx="15980490" cy="805180"/>
            </a:xfrm>
            <a:prstGeom prst="rect">
              <a:avLst/>
            </a:prstGeom>
          </p:spPr>
          <p:txBody>
            <a:bodyPr lIns="0" tIns="0" rIns="0" bIns="0" rtlCol="0" anchor="t">
              <a:spAutoFit/>
            </a:bodyPr>
            <a:lstStyle/>
            <a:p>
              <a:pPr algn="l">
                <a:lnSpc>
                  <a:spcPts val="5040"/>
                </a:lnSpc>
              </a:pPr>
              <a:endParaRPr/>
            </a:p>
          </p:txBody>
        </p:sp>
        <p:sp>
          <p:nvSpPr>
            <p:cNvPr id="9" name="TextBox 9"/>
            <p:cNvSpPr txBox="1"/>
            <p:nvPr/>
          </p:nvSpPr>
          <p:spPr>
            <a:xfrm>
              <a:off x="0" y="1157039"/>
              <a:ext cx="15980490" cy="5383525"/>
            </a:xfrm>
            <a:prstGeom prst="rect">
              <a:avLst/>
            </a:prstGeom>
          </p:spPr>
          <p:txBody>
            <a:bodyPr lIns="0" tIns="0" rIns="0" bIns="0" rtlCol="0" anchor="t">
              <a:spAutoFit/>
            </a:bodyPr>
            <a:lstStyle/>
            <a:p>
              <a:pPr algn="l">
                <a:lnSpc>
                  <a:spcPts val="10560"/>
                </a:lnSpc>
              </a:pPr>
              <a:r>
                <a:rPr lang="en-US" sz="8000" spc="80" dirty="0">
                  <a:solidFill>
                    <a:srgbClr val="E3E8F0"/>
                  </a:solidFill>
                  <a:latin typeface="Alfa Slab One Bold"/>
                </a:rPr>
                <a:t>FIT2SURVIVE WARRIOR FOUNDATION INC</a:t>
              </a:r>
            </a:p>
          </p:txBody>
        </p:sp>
        <p:sp>
          <p:nvSpPr>
            <p:cNvPr id="10" name="TextBox 10"/>
            <p:cNvSpPr txBox="1"/>
            <p:nvPr/>
          </p:nvSpPr>
          <p:spPr>
            <a:xfrm>
              <a:off x="0" y="6758870"/>
              <a:ext cx="15980490" cy="880533"/>
            </a:xfrm>
            <a:prstGeom prst="rect">
              <a:avLst/>
            </a:prstGeom>
          </p:spPr>
          <p:txBody>
            <a:bodyPr lIns="0" tIns="0" rIns="0" bIns="0" rtlCol="0" anchor="t">
              <a:spAutoFit/>
            </a:bodyPr>
            <a:lstStyle/>
            <a:p>
              <a:pPr algn="l">
                <a:lnSpc>
                  <a:spcPts val="5599"/>
                </a:lnSpc>
              </a:pPr>
              <a:r>
                <a:rPr lang="en-US" sz="3999" spc="199">
                  <a:solidFill>
                    <a:srgbClr val="E3E8F0"/>
                  </a:solidFill>
                  <a:latin typeface="Source Sans Pro Bold"/>
                </a:rPr>
                <a:t>Empowering Military Amputees for Active Lives</a:t>
              </a:r>
            </a:p>
          </p:txBody>
        </p:sp>
      </p:grpSp>
      <p:pic>
        <p:nvPicPr>
          <p:cNvPr id="12" name="Picture 11">
            <a:extLst>
              <a:ext uri="{FF2B5EF4-FFF2-40B4-BE49-F238E27FC236}">
                <a16:creationId xmlns:a16="http://schemas.microsoft.com/office/drawing/2014/main" id="{E26ED893-DD6D-3E53-D6D2-3D7D857D2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1501339"/>
            <a:ext cx="4343400" cy="4343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2" name="Freeform 2"/>
          <p:cNvSpPr/>
          <p:nvPr/>
        </p:nvSpPr>
        <p:spPr>
          <a:xfrm>
            <a:off x="0" y="0"/>
            <a:ext cx="7373004" cy="10287000"/>
          </a:xfrm>
          <a:custGeom>
            <a:avLst/>
            <a:gdLst/>
            <a:ahLst/>
            <a:cxnLst/>
            <a:rect l="l" t="t" r="r" b="b"/>
            <a:pathLst>
              <a:path w="7373004" h="10287000">
                <a:moveTo>
                  <a:pt x="0" y="0"/>
                </a:moveTo>
                <a:lnTo>
                  <a:pt x="7373004" y="0"/>
                </a:lnTo>
                <a:lnTo>
                  <a:pt x="7373004" y="10287000"/>
                </a:lnTo>
                <a:lnTo>
                  <a:pt x="0" y="10287000"/>
                </a:lnTo>
                <a:lnTo>
                  <a:pt x="0" y="0"/>
                </a:lnTo>
                <a:close/>
              </a:path>
            </a:pathLst>
          </a:custGeom>
          <a:blipFill>
            <a:blip r:embed="rId2"/>
            <a:stretch>
              <a:fillRect t="-663" b="-663"/>
            </a:stretch>
          </a:blipFill>
        </p:spPr>
      </p:sp>
      <p:sp>
        <p:nvSpPr>
          <p:cNvPr id="3" name="TextBox 3"/>
          <p:cNvSpPr txBox="1"/>
          <p:nvPr/>
        </p:nvSpPr>
        <p:spPr>
          <a:xfrm>
            <a:off x="8361837" y="790575"/>
            <a:ext cx="8572438" cy="466725"/>
          </a:xfrm>
          <a:prstGeom prst="rect">
            <a:avLst/>
          </a:prstGeom>
        </p:spPr>
        <p:txBody>
          <a:bodyPr lIns="0" tIns="0" rIns="0" bIns="0" rtlCol="0" anchor="t">
            <a:spAutoFit/>
          </a:bodyPr>
          <a:lstStyle/>
          <a:p>
            <a:pPr algn="ctr">
              <a:lnSpc>
                <a:spcPts val="3600"/>
              </a:lnSpc>
            </a:pPr>
            <a:r>
              <a:rPr lang="en-US" sz="3000" spc="210">
                <a:solidFill>
                  <a:srgbClr val="414754"/>
                </a:solidFill>
                <a:latin typeface="Alfa Slab One"/>
              </a:rPr>
              <a:t>MARKETING STRATEGY</a:t>
            </a:r>
          </a:p>
        </p:txBody>
      </p:sp>
      <p:sp>
        <p:nvSpPr>
          <p:cNvPr id="4" name="TextBox 4"/>
          <p:cNvSpPr txBox="1"/>
          <p:nvPr/>
        </p:nvSpPr>
        <p:spPr>
          <a:xfrm>
            <a:off x="8044938" y="1546277"/>
            <a:ext cx="9661272" cy="8495919"/>
          </a:xfrm>
          <a:prstGeom prst="rect">
            <a:avLst/>
          </a:prstGeom>
        </p:spPr>
        <p:txBody>
          <a:bodyPr lIns="0" tIns="0" rIns="0" bIns="0" rtlCol="0" anchor="t">
            <a:spAutoFit/>
          </a:bodyPr>
          <a:lstStyle/>
          <a:p>
            <a:pPr algn="just">
              <a:lnSpc>
                <a:spcPts val="5642"/>
              </a:lnSpc>
            </a:pPr>
            <a:r>
              <a:rPr lang="en-US" sz="2700" spc="27">
                <a:solidFill>
                  <a:srgbClr val="414754"/>
                </a:solidFill>
                <a:latin typeface="Source Sans Pro Bold"/>
              </a:rPr>
              <a:t>Branding:</a:t>
            </a:r>
            <a:r>
              <a:rPr lang="en-US" sz="2700" spc="27">
                <a:solidFill>
                  <a:srgbClr val="414754"/>
                </a:solidFill>
                <a:latin typeface="Source Sans Pro"/>
              </a:rPr>
              <a:t> Our visual identity is a symbol of strength, resilience, and triumph. Through emotional appeal, we connect deeply with our audience, portraying consistency in our mission to empower military amputees.</a:t>
            </a:r>
          </a:p>
          <a:p>
            <a:pPr algn="just">
              <a:lnSpc>
                <a:spcPts val="5642"/>
              </a:lnSpc>
            </a:pPr>
            <a:endParaRPr lang="en-US" sz="2700" spc="27">
              <a:solidFill>
                <a:srgbClr val="414754"/>
              </a:solidFill>
              <a:latin typeface="Source Sans Pro"/>
            </a:endParaRPr>
          </a:p>
          <a:p>
            <a:pPr algn="just">
              <a:lnSpc>
                <a:spcPts val="5642"/>
              </a:lnSpc>
            </a:pPr>
            <a:r>
              <a:rPr lang="en-US" sz="2700" spc="27">
                <a:solidFill>
                  <a:srgbClr val="414754"/>
                </a:solidFill>
                <a:latin typeface="Source Sans Pro Bold"/>
              </a:rPr>
              <a:t>Online Presence:</a:t>
            </a:r>
            <a:r>
              <a:rPr lang="en-US" sz="2700" spc="27">
                <a:solidFill>
                  <a:srgbClr val="414754"/>
                </a:solidFill>
                <a:latin typeface="Source Sans Pro"/>
              </a:rPr>
              <a:t> Engaging through social media platforms, we share inspiring stories and foster a supportive community. Our website, FIT2SURVIVEWARRIORFOUNDATION.ORG, serves as a hub for information, showcasing our initiatives, impact, and providing an overview of our comprehensive support for amputee veterans.</a:t>
            </a:r>
          </a:p>
          <a:p>
            <a:pPr algn="just">
              <a:lnSpc>
                <a:spcPts val="5642"/>
              </a:lnSpc>
            </a:pPr>
            <a:endParaRPr lang="en-US" sz="2700" spc="27">
              <a:solidFill>
                <a:srgbClr val="414754"/>
              </a:solidFill>
              <a:latin typeface="Source Sans Pro"/>
            </a:endParaRPr>
          </a:p>
        </p:txBody>
      </p:sp>
      <p:pic>
        <p:nvPicPr>
          <p:cNvPr id="6" name="Picture 5">
            <a:extLst>
              <a:ext uri="{FF2B5EF4-FFF2-40B4-BE49-F238E27FC236}">
                <a16:creationId xmlns:a16="http://schemas.microsoft.com/office/drawing/2014/main" id="{85EA6E02-0D98-66B4-27FB-38A4273D0C4A}"/>
              </a:ext>
            </a:extLst>
          </p:cNvPr>
          <p:cNvPicPr>
            <a:picLocks noChangeAspect="1"/>
          </p:cNvPicPr>
          <p:nvPr/>
        </p:nvPicPr>
        <p:blipFill>
          <a:blip r:embed="rId3"/>
          <a:stretch>
            <a:fillRect/>
          </a:stretch>
        </p:blipFill>
        <p:spPr>
          <a:xfrm>
            <a:off x="-457200" y="-1257300"/>
            <a:ext cx="3353091" cy="334699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2" name="Freeform 2"/>
          <p:cNvSpPr/>
          <p:nvPr/>
        </p:nvSpPr>
        <p:spPr>
          <a:xfrm>
            <a:off x="10763321" y="0"/>
            <a:ext cx="7378040" cy="10287000"/>
          </a:xfrm>
          <a:custGeom>
            <a:avLst/>
            <a:gdLst/>
            <a:ahLst/>
            <a:cxnLst/>
            <a:rect l="l" t="t" r="r" b="b"/>
            <a:pathLst>
              <a:path w="7378040" h="10287000">
                <a:moveTo>
                  <a:pt x="0" y="0"/>
                </a:moveTo>
                <a:lnTo>
                  <a:pt x="7378041" y="0"/>
                </a:lnTo>
                <a:lnTo>
                  <a:pt x="7378041" y="10287000"/>
                </a:lnTo>
                <a:lnTo>
                  <a:pt x="0" y="10287000"/>
                </a:lnTo>
                <a:lnTo>
                  <a:pt x="0" y="0"/>
                </a:lnTo>
                <a:close/>
              </a:path>
            </a:pathLst>
          </a:custGeom>
          <a:blipFill>
            <a:blip r:embed="rId2"/>
            <a:stretch>
              <a:fillRect t="-3791" b="-3791"/>
            </a:stretch>
          </a:blipFill>
        </p:spPr>
      </p:sp>
      <p:sp>
        <p:nvSpPr>
          <p:cNvPr id="3" name="Freeform 3"/>
          <p:cNvSpPr/>
          <p:nvPr/>
        </p:nvSpPr>
        <p:spPr>
          <a:xfrm>
            <a:off x="10763321" y="0"/>
            <a:ext cx="7524679" cy="10287000"/>
          </a:xfrm>
          <a:custGeom>
            <a:avLst/>
            <a:gdLst/>
            <a:ahLst/>
            <a:cxnLst/>
            <a:rect l="l" t="t" r="r" b="b"/>
            <a:pathLst>
              <a:path w="7524679" h="10287000">
                <a:moveTo>
                  <a:pt x="0" y="0"/>
                </a:moveTo>
                <a:lnTo>
                  <a:pt x="7524679" y="0"/>
                </a:lnTo>
                <a:lnTo>
                  <a:pt x="7524679" y="10287000"/>
                </a:lnTo>
                <a:lnTo>
                  <a:pt x="0" y="10287000"/>
                </a:lnTo>
                <a:lnTo>
                  <a:pt x="0" y="0"/>
                </a:lnTo>
                <a:close/>
              </a:path>
            </a:pathLst>
          </a:custGeom>
          <a:blipFill>
            <a:blip r:embed="rId3">
              <a:alphaModFix amt="43999"/>
            </a:blip>
            <a:stretch>
              <a:fillRect l="-10159" t="-3744" r="-10159"/>
            </a:stretch>
          </a:blipFill>
        </p:spPr>
      </p:sp>
      <p:sp>
        <p:nvSpPr>
          <p:cNvPr id="4" name="TextBox 4"/>
          <p:cNvSpPr txBox="1"/>
          <p:nvPr/>
        </p:nvSpPr>
        <p:spPr>
          <a:xfrm>
            <a:off x="1028700" y="1038225"/>
            <a:ext cx="8523947" cy="590550"/>
          </a:xfrm>
          <a:prstGeom prst="rect">
            <a:avLst/>
          </a:prstGeom>
        </p:spPr>
        <p:txBody>
          <a:bodyPr lIns="0" tIns="0" rIns="0" bIns="0" rtlCol="0" anchor="t">
            <a:spAutoFit/>
          </a:bodyPr>
          <a:lstStyle/>
          <a:p>
            <a:pPr algn="ctr">
              <a:lnSpc>
                <a:spcPts val="4799"/>
              </a:lnSpc>
            </a:pPr>
            <a:r>
              <a:rPr lang="en-US" sz="3999" spc="279">
                <a:solidFill>
                  <a:srgbClr val="414754"/>
                </a:solidFill>
                <a:latin typeface="Alfa Slab One"/>
              </a:rPr>
              <a:t>OUTREACH INITIATIVES</a:t>
            </a:r>
          </a:p>
        </p:txBody>
      </p:sp>
      <p:sp>
        <p:nvSpPr>
          <p:cNvPr id="5" name="TextBox 5"/>
          <p:cNvSpPr txBox="1"/>
          <p:nvPr/>
        </p:nvSpPr>
        <p:spPr>
          <a:xfrm>
            <a:off x="1028700" y="2384302"/>
            <a:ext cx="8528758" cy="7055358"/>
          </a:xfrm>
          <a:prstGeom prst="rect">
            <a:avLst/>
          </a:prstGeom>
        </p:spPr>
        <p:txBody>
          <a:bodyPr lIns="0" tIns="0" rIns="0" bIns="0" rtlCol="0" anchor="t">
            <a:spAutoFit/>
          </a:bodyPr>
          <a:lstStyle/>
          <a:p>
            <a:pPr algn="just">
              <a:lnSpc>
                <a:spcPts val="5106"/>
              </a:lnSpc>
            </a:pPr>
            <a:r>
              <a:rPr lang="en-US" sz="2300" spc="23" dirty="0">
                <a:solidFill>
                  <a:srgbClr val="414754"/>
                </a:solidFill>
                <a:latin typeface="Source Sans Pro Bold"/>
              </a:rPr>
              <a:t>Events &amp; Sponsorships:</a:t>
            </a:r>
            <a:r>
              <a:rPr lang="en-US" sz="2300" spc="23" dirty="0">
                <a:solidFill>
                  <a:srgbClr val="414754"/>
                </a:solidFill>
                <a:latin typeface="Source Sans Pro"/>
              </a:rPr>
              <a:t> Engage with our audience by actively participating in key events relevant to amputee support, health, and fitness. Forge strategic partnerships and seek sponsorships to enhance our visibility and impact in the community.</a:t>
            </a:r>
          </a:p>
          <a:p>
            <a:pPr algn="just">
              <a:lnSpc>
                <a:spcPts val="5106"/>
              </a:lnSpc>
            </a:pPr>
            <a:endParaRPr lang="en-US" sz="2300" spc="23" dirty="0">
              <a:solidFill>
                <a:srgbClr val="414754"/>
              </a:solidFill>
              <a:latin typeface="Source Sans Pro"/>
            </a:endParaRPr>
          </a:p>
          <a:p>
            <a:pPr algn="just">
              <a:lnSpc>
                <a:spcPts val="5106"/>
              </a:lnSpc>
            </a:pPr>
            <a:r>
              <a:rPr lang="en-US" sz="2300" spc="23" dirty="0">
                <a:solidFill>
                  <a:srgbClr val="414754"/>
                </a:solidFill>
                <a:latin typeface="Source Sans Pro Bold"/>
              </a:rPr>
              <a:t>Community Engagement:</a:t>
            </a:r>
            <a:r>
              <a:rPr lang="en-US" sz="2300" spc="23" dirty="0">
                <a:solidFill>
                  <a:srgbClr val="414754"/>
                </a:solidFill>
                <a:latin typeface="Source Sans Pro"/>
              </a:rPr>
              <a:t> Foster a sense of community through online forums, providing a supportive space for amputees, donors, and well-wishers. Host live events for direct interaction, and collaborate with organizations to amplify our outreach and effectiveness.</a:t>
            </a:r>
          </a:p>
          <a:p>
            <a:pPr algn="just">
              <a:lnSpc>
                <a:spcPts val="5106"/>
              </a:lnSpc>
            </a:pPr>
            <a:endParaRPr lang="en-US" sz="2300" spc="23" dirty="0">
              <a:solidFill>
                <a:srgbClr val="414754"/>
              </a:solidFill>
              <a:latin typeface="Source Sans Pro"/>
            </a:endParaRPr>
          </a:p>
        </p:txBody>
      </p:sp>
      <p:pic>
        <p:nvPicPr>
          <p:cNvPr id="8" name="Picture 7">
            <a:extLst>
              <a:ext uri="{FF2B5EF4-FFF2-40B4-BE49-F238E27FC236}">
                <a16:creationId xmlns:a16="http://schemas.microsoft.com/office/drawing/2014/main" id="{68E6F600-A9BC-E915-BFF0-0F594055637C}"/>
              </a:ext>
            </a:extLst>
          </p:cNvPr>
          <p:cNvPicPr>
            <a:picLocks noChangeAspect="1"/>
          </p:cNvPicPr>
          <p:nvPr/>
        </p:nvPicPr>
        <p:blipFill>
          <a:blip r:embed="rId4"/>
          <a:stretch>
            <a:fillRect/>
          </a:stretch>
        </p:blipFill>
        <p:spPr>
          <a:xfrm>
            <a:off x="-533400" y="-1181100"/>
            <a:ext cx="3353091" cy="33469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grpSp>
        <p:nvGrpSpPr>
          <p:cNvPr id="2" name="Group 2"/>
          <p:cNvGrpSpPr/>
          <p:nvPr/>
        </p:nvGrpSpPr>
        <p:grpSpPr>
          <a:xfrm>
            <a:off x="0" y="6838950"/>
            <a:ext cx="18288000" cy="3448050"/>
            <a:chOff x="0" y="0"/>
            <a:chExt cx="24384000" cy="4597401"/>
          </a:xfrm>
        </p:grpSpPr>
        <p:pic>
          <p:nvPicPr>
            <p:cNvPr id="3" name="Picture 3"/>
            <p:cNvPicPr>
              <a:picLocks noChangeAspect="1"/>
            </p:cNvPicPr>
            <p:nvPr/>
          </p:nvPicPr>
          <p:blipFill>
            <a:blip r:embed="rId2">
              <a:alphaModFix amt="90000"/>
            </a:blip>
            <a:srcRect t="15156"/>
            <a:stretch>
              <a:fillRect/>
            </a:stretch>
          </p:blipFill>
          <p:spPr>
            <a:xfrm>
              <a:off x="0" y="0"/>
              <a:ext cx="8128000" cy="4597401"/>
            </a:xfrm>
            <a:prstGeom prst="rect">
              <a:avLst/>
            </a:prstGeom>
          </p:spPr>
        </p:pic>
        <p:pic>
          <p:nvPicPr>
            <p:cNvPr id="4" name="Picture 4"/>
            <p:cNvPicPr>
              <a:picLocks noChangeAspect="1"/>
            </p:cNvPicPr>
            <p:nvPr/>
          </p:nvPicPr>
          <p:blipFill>
            <a:blip r:embed="rId3">
              <a:alphaModFix amt="90000"/>
            </a:blip>
            <a:srcRect t="7578" b="7578"/>
            <a:stretch>
              <a:fillRect/>
            </a:stretch>
          </p:blipFill>
          <p:spPr>
            <a:xfrm>
              <a:off x="8128000" y="0"/>
              <a:ext cx="8128000" cy="4597401"/>
            </a:xfrm>
            <a:prstGeom prst="rect">
              <a:avLst/>
            </a:prstGeom>
          </p:spPr>
        </p:pic>
        <p:pic>
          <p:nvPicPr>
            <p:cNvPr id="5" name="Picture 5"/>
            <p:cNvPicPr>
              <a:picLocks noChangeAspect="1"/>
            </p:cNvPicPr>
            <p:nvPr/>
          </p:nvPicPr>
          <p:blipFill>
            <a:blip r:embed="rId4">
              <a:alphaModFix amt="90000"/>
            </a:blip>
            <a:srcRect t="7578" b="7578"/>
            <a:stretch>
              <a:fillRect/>
            </a:stretch>
          </p:blipFill>
          <p:spPr>
            <a:xfrm>
              <a:off x="16256000" y="0"/>
              <a:ext cx="8128000" cy="4597401"/>
            </a:xfrm>
            <a:prstGeom prst="rect">
              <a:avLst/>
            </a:prstGeom>
          </p:spPr>
        </p:pic>
      </p:grpSp>
      <p:sp>
        <p:nvSpPr>
          <p:cNvPr id="6" name="TextBox 6"/>
          <p:cNvSpPr txBox="1"/>
          <p:nvPr/>
        </p:nvSpPr>
        <p:spPr>
          <a:xfrm>
            <a:off x="1336321" y="1100952"/>
            <a:ext cx="15615358" cy="914781"/>
          </a:xfrm>
          <a:prstGeom prst="rect">
            <a:avLst/>
          </a:prstGeom>
        </p:spPr>
        <p:txBody>
          <a:bodyPr lIns="0" tIns="0" rIns="0" bIns="0" rtlCol="0" anchor="t">
            <a:spAutoFit/>
          </a:bodyPr>
          <a:lstStyle/>
          <a:p>
            <a:pPr algn="ctr">
              <a:lnSpc>
                <a:spcPts val="7181"/>
              </a:lnSpc>
            </a:pPr>
            <a:r>
              <a:rPr lang="en-US" sz="6300" spc="126">
                <a:solidFill>
                  <a:srgbClr val="414754"/>
                </a:solidFill>
                <a:latin typeface="Source Sans Pro Bold"/>
              </a:rPr>
              <a:t>TARGET AUDIENCE</a:t>
            </a:r>
          </a:p>
        </p:txBody>
      </p:sp>
      <p:grpSp>
        <p:nvGrpSpPr>
          <p:cNvPr id="7" name="Group 7"/>
          <p:cNvGrpSpPr/>
          <p:nvPr/>
        </p:nvGrpSpPr>
        <p:grpSpPr>
          <a:xfrm>
            <a:off x="9339898" y="2910815"/>
            <a:ext cx="7919402" cy="3273629"/>
            <a:chOff x="0" y="0"/>
            <a:chExt cx="10559203" cy="4364839"/>
          </a:xfrm>
        </p:grpSpPr>
        <p:sp>
          <p:nvSpPr>
            <p:cNvPr id="8" name="TextBox 8"/>
            <p:cNvSpPr txBox="1"/>
            <p:nvPr/>
          </p:nvSpPr>
          <p:spPr>
            <a:xfrm>
              <a:off x="0" y="-57150"/>
              <a:ext cx="10559203" cy="720090"/>
            </a:xfrm>
            <a:prstGeom prst="rect">
              <a:avLst/>
            </a:prstGeom>
          </p:spPr>
          <p:txBody>
            <a:bodyPr lIns="0" tIns="0" rIns="0" bIns="0" rtlCol="0" anchor="t">
              <a:spAutoFit/>
            </a:bodyPr>
            <a:lstStyle/>
            <a:p>
              <a:pPr algn="ctr">
                <a:lnSpc>
                  <a:spcPts val="4620"/>
                </a:lnSpc>
              </a:pPr>
              <a:r>
                <a:rPr lang="en-US" sz="3300" spc="330">
                  <a:solidFill>
                    <a:srgbClr val="8F6858"/>
                  </a:solidFill>
                  <a:latin typeface="Source Sans Pro"/>
                </a:rPr>
                <a:t>2. SECONDARY AUDIENCE</a:t>
              </a:r>
            </a:p>
          </p:txBody>
        </p:sp>
        <p:sp>
          <p:nvSpPr>
            <p:cNvPr id="9" name="TextBox 9"/>
            <p:cNvSpPr txBox="1"/>
            <p:nvPr/>
          </p:nvSpPr>
          <p:spPr>
            <a:xfrm>
              <a:off x="0" y="909804"/>
              <a:ext cx="10559203" cy="3455035"/>
            </a:xfrm>
            <a:prstGeom prst="rect">
              <a:avLst/>
            </a:prstGeom>
          </p:spPr>
          <p:txBody>
            <a:bodyPr lIns="0" tIns="0" rIns="0" bIns="0" rtlCol="0" anchor="t">
              <a:spAutoFit/>
            </a:bodyPr>
            <a:lstStyle/>
            <a:p>
              <a:pPr algn="just">
                <a:lnSpc>
                  <a:spcPts val="3450"/>
                </a:lnSpc>
              </a:pPr>
              <a:r>
                <a:rPr lang="en-US" sz="2300" spc="23">
                  <a:solidFill>
                    <a:srgbClr val="414754"/>
                  </a:solidFill>
                  <a:latin typeface="Source Sans Pro"/>
                </a:rPr>
                <a:t>In addition to our primary targets, we actively seek support from donors, supporters, and fitness enthusiasts. </a:t>
              </a:r>
            </a:p>
            <a:p>
              <a:pPr algn="just">
                <a:lnSpc>
                  <a:spcPts val="3450"/>
                </a:lnSpc>
              </a:pPr>
              <a:r>
                <a:rPr lang="en-US" sz="2300" spc="23">
                  <a:solidFill>
                    <a:srgbClr val="414754"/>
                  </a:solidFill>
                  <a:latin typeface="Source Sans Pro"/>
                </a:rPr>
                <a:t>This secondary audience plays a crucial role in sustaining our mission, contributing to our initiatives, and fostering a community that empowers military amputees in their pursuit of active and fulfilling lives.</a:t>
              </a:r>
            </a:p>
          </p:txBody>
        </p:sp>
      </p:grpSp>
      <p:grpSp>
        <p:nvGrpSpPr>
          <p:cNvPr id="10" name="Group 10"/>
          <p:cNvGrpSpPr/>
          <p:nvPr/>
        </p:nvGrpSpPr>
        <p:grpSpPr>
          <a:xfrm>
            <a:off x="1028700" y="2910815"/>
            <a:ext cx="6473040" cy="3273629"/>
            <a:chOff x="0" y="0"/>
            <a:chExt cx="8630720" cy="4364839"/>
          </a:xfrm>
        </p:grpSpPr>
        <p:sp>
          <p:nvSpPr>
            <p:cNvPr id="11" name="TextBox 11"/>
            <p:cNvSpPr txBox="1"/>
            <p:nvPr/>
          </p:nvSpPr>
          <p:spPr>
            <a:xfrm>
              <a:off x="0" y="-57150"/>
              <a:ext cx="8630720" cy="720090"/>
            </a:xfrm>
            <a:prstGeom prst="rect">
              <a:avLst/>
            </a:prstGeom>
          </p:spPr>
          <p:txBody>
            <a:bodyPr lIns="0" tIns="0" rIns="0" bIns="0" rtlCol="0" anchor="t">
              <a:spAutoFit/>
            </a:bodyPr>
            <a:lstStyle/>
            <a:p>
              <a:pPr algn="ctr">
                <a:lnSpc>
                  <a:spcPts val="4620"/>
                </a:lnSpc>
              </a:pPr>
              <a:r>
                <a:rPr lang="en-US" sz="3300" spc="330">
                  <a:solidFill>
                    <a:srgbClr val="8F6858"/>
                  </a:solidFill>
                  <a:latin typeface="Source Sans Pro"/>
                </a:rPr>
                <a:t>1. PRIMARY AUDIENCE</a:t>
              </a:r>
            </a:p>
          </p:txBody>
        </p:sp>
        <p:sp>
          <p:nvSpPr>
            <p:cNvPr id="12" name="TextBox 12"/>
            <p:cNvSpPr txBox="1"/>
            <p:nvPr/>
          </p:nvSpPr>
          <p:spPr>
            <a:xfrm>
              <a:off x="0" y="909804"/>
              <a:ext cx="8630720" cy="3455035"/>
            </a:xfrm>
            <a:prstGeom prst="rect">
              <a:avLst/>
            </a:prstGeom>
          </p:spPr>
          <p:txBody>
            <a:bodyPr lIns="0" tIns="0" rIns="0" bIns="0" rtlCol="0" anchor="t">
              <a:spAutoFit/>
            </a:bodyPr>
            <a:lstStyle/>
            <a:p>
              <a:pPr algn="just">
                <a:lnSpc>
                  <a:spcPts val="3450"/>
                </a:lnSpc>
              </a:pPr>
              <a:r>
                <a:rPr lang="en-US" sz="2300" spc="23">
                  <a:solidFill>
                    <a:srgbClr val="414754"/>
                  </a:solidFill>
                  <a:latin typeface="Source Sans Pro"/>
                </a:rPr>
                <a:t>Our primary focus is on serving military hospitals, VA administrations, and amputee veterans. </a:t>
              </a:r>
            </a:p>
            <a:p>
              <a:pPr algn="just">
                <a:lnSpc>
                  <a:spcPts val="3450"/>
                </a:lnSpc>
              </a:pPr>
              <a:r>
                <a:rPr lang="en-US" sz="2300" spc="23">
                  <a:solidFill>
                    <a:srgbClr val="414754"/>
                  </a:solidFill>
                  <a:latin typeface="Source Sans Pro"/>
                </a:rPr>
                <a:t>By directly engaging with these key stakeholders, we aim to provide specialized support, prosthetics, and fitness resources tailored to their unique needs.</a:t>
              </a:r>
            </a:p>
          </p:txBody>
        </p:sp>
      </p:grpSp>
      <p:pic>
        <p:nvPicPr>
          <p:cNvPr id="14" name="Picture 13">
            <a:extLst>
              <a:ext uri="{FF2B5EF4-FFF2-40B4-BE49-F238E27FC236}">
                <a16:creationId xmlns:a16="http://schemas.microsoft.com/office/drawing/2014/main" id="{40693F3B-0936-DD30-7159-29BB79895BED}"/>
              </a:ext>
            </a:extLst>
          </p:cNvPr>
          <p:cNvPicPr>
            <a:picLocks noChangeAspect="1"/>
          </p:cNvPicPr>
          <p:nvPr/>
        </p:nvPicPr>
        <p:blipFill>
          <a:blip r:embed="rId5"/>
          <a:stretch>
            <a:fillRect/>
          </a:stretch>
        </p:blipFill>
        <p:spPr>
          <a:xfrm>
            <a:off x="-457200" y="-1133547"/>
            <a:ext cx="3353091" cy="334699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485" r="-6485"/>
            </a:stretch>
          </a:blipFill>
        </p:spPr>
      </p:sp>
      <p:sp>
        <p:nvSpPr>
          <p:cNvPr id="3" name="AutoShape 3"/>
          <p:cNvSpPr/>
          <p:nvPr/>
        </p:nvSpPr>
        <p:spPr>
          <a:xfrm>
            <a:off x="708028" y="727838"/>
            <a:ext cx="16871943" cy="8190731"/>
          </a:xfrm>
          <a:prstGeom prst="rect">
            <a:avLst/>
          </a:prstGeom>
          <a:solidFill>
            <a:srgbClr val="E3E8F0">
              <a:alpha val="89804"/>
            </a:srgbClr>
          </a:solidFill>
        </p:spPr>
      </p:sp>
      <p:grpSp>
        <p:nvGrpSpPr>
          <p:cNvPr id="4" name="Group 4"/>
          <p:cNvGrpSpPr/>
          <p:nvPr/>
        </p:nvGrpSpPr>
        <p:grpSpPr>
          <a:xfrm>
            <a:off x="2145946" y="3238744"/>
            <a:ext cx="6052258" cy="3168919"/>
            <a:chOff x="0" y="0"/>
            <a:chExt cx="8069677" cy="4225225"/>
          </a:xfrm>
        </p:grpSpPr>
        <p:sp>
          <p:nvSpPr>
            <p:cNvPr id="5" name="TextBox 5"/>
            <p:cNvSpPr txBox="1"/>
            <p:nvPr/>
          </p:nvSpPr>
          <p:spPr>
            <a:xfrm>
              <a:off x="2859" y="-9525"/>
              <a:ext cx="8063958" cy="619125"/>
            </a:xfrm>
            <a:prstGeom prst="rect">
              <a:avLst/>
            </a:prstGeom>
          </p:spPr>
          <p:txBody>
            <a:bodyPr lIns="0" tIns="0" rIns="0" bIns="0" rtlCol="0" anchor="t">
              <a:spAutoFit/>
            </a:bodyPr>
            <a:lstStyle/>
            <a:p>
              <a:pPr algn="ctr">
                <a:lnSpc>
                  <a:spcPts val="3600"/>
                </a:lnSpc>
              </a:pPr>
              <a:r>
                <a:rPr lang="en-US" sz="3000" spc="210">
                  <a:solidFill>
                    <a:srgbClr val="414754"/>
                  </a:solidFill>
                  <a:latin typeface="Alfa Slab One"/>
                </a:rPr>
                <a:t>Expansion Plans</a:t>
              </a:r>
            </a:p>
          </p:txBody>
        </p:sp>
        <p:sp>
          <p:nvSpPr>
            <p:cNvPr id="6" name="TextBox 6"/>
            <p:cNvSpPr txBox="1"/>
            <p:nvPr/>
          </p:nvSpPr>
          <p:spPr>
            <a:xfrm>
              <a:off x="0" y="915394"/>
              <a:ext cx="8069677" cy="3309831"/>
            </a:xfrm>
            <a:prstGeom prst="rect">
              <a:avLst/>
            </a:prstGeom>
          </p:spPr>
          <p:txBody>
            <a:bodyPr lIns="0" tIns="0" rIns="0" bIns="0" rtlCol="0" anchor="t">
              <a:spAutoFit/>
            </a:bodyPr>
            <a:lstStyle/>
            <a:p>
              <a:pPr algn="just">
                <a:lnSpc>
                  <a:spcPts val="4060"/>
                </a:lnSpc>
              </a:pPr>
              <a:r>
                <a:rPr lang="en-US" sz="2000" spc="200">
                  <a:solidFill>
                    <a:srgbClr val="414754"/>
                  </a:solidFill>
                  <a:latin typeface="Source Sans Pro"/>
                </a:rPr>
                <a:t>Our growth trajectory spans from statewide to nationwide impact. We aim to establish a strong presence in key regions, extending our reach to serve military amputees across the nation.</a:t>
              </a:r>
            </a:p>
          </p:txBody>
        </p:sp>
      </p:grpSp>
      <p:grpSp>
        <p:nvGrpSpPr>
          <p:cNvPr id="7" name="Group 7"/>
          <p:cNvGrpSpPr/>
          <p:nvPr/>
        </p:nvGrpSpPr>
        <p:grpSpPr>
          <a:xfrm>
            <a:off x="10147705" y="3238744"/>
            <a:ext cx="6052258" cy="3485149"/>
            <a:chOff x="0" y="0"/>
            <a:chExt cx="8069677" cy="4646865"/>
          </a:xfrm>
        </p:grpSpPr>
        <p:sp>
          <p:nvSpPr>
            <p:cNvPr id="8" name="TextBox 8"/>
            <p:cNvSpPr txBox="1"/>
            <p:nvPr/>
          </p:nvSpPr>
          <p:spPr>
            <a:xfrm>
              <a:off x="2859" y="-9525"/>
              <a:ext cx="8063958" cy="619125"/>
            </a:xfrm>
            <a:prstGeom prst="rect">
              <a:avLst/>
            </a:prstGeom>
          </p:spPr>
          <p:txBody>
            <a:bodyPr lIns="0" tIns="0" rIns="0" bIns="0" rtlCol="0" anchor="t">
              <a:spAutoFit/>
            </a:bodyPr>
            <a:lstStyle/>
            <a:p>
              <a:pPr algn="ctr">
                <a:lnSpc>
                  <a:spcPts val="3600"/>
                </a:lnSpc>
              </a:pPr>
              <a:r>
                <a:rPr lang="en-US" sz="3000" spc="210">
                  <a:solidFill>
                    <a:srgbClr val="414754"/>
                  </a:solidFill>
                  <a:latin typeface="Alfa Slab One"/>
                </a:rPr>
                <a:t>Scalability</a:t>
              </a:r>
            </a:p>
          </p:txBody>
        </p:sp>
        <p:sp>
          <p:nvSpPr>
            <p:cNvPr id="9" name="TextBox 9"/>
            <p:cNvSpPr txBox="1"/>
            <p:nvPr/>
          </p:nvSpPr>
          <p:spPr>
            <a:xfrm>
              <a:off x="0" y="934444"/>
              <a:ext cx="8069677" cy="3712421"/>
            </a:xfrm>
            <a:prstGeom prst="rect">
              <a:avLst/>
            </a:prstGeom>
          </p:spPr>
          <p:txBody>
            <a:bodyPr lIns="0" tIns="0" rIns="0" bIns="0" rtlCol="0" anchor="t">
              <a:spAutoFit/>
            </a:bodyPr>
            <a:lstStyle/>
            <a:p>
              <a:pPr algn="just">
                <a:lnSpc>
                  <a:spcPts val="3820"/>
                </a:lnSpc>
              </a:pPr>
              <a:r>
                <a:rPr lang="en-US" sz="2000" spc="200">
                  <a:solidFill>
                    <a:srgbClr val="414754"/>
                  </a:solidFill>
                  <a:latin typeface="Source Sans Pro"/>
                </a:rPr>
                <a:t>To maximize our impact, we focus on scalable operations. Leveraging technology, strategic partnerships, and streamlined processes, we ensure our foundation can efficiently scale its initiatives and support an increasing number of amputee veterans.</a:t>
              </a:r>
            </a:p>
          </p:txBody>
        </p:sp>
      </p:grpSp>
      <p:sp>
        <p:nvSpPr>
          <p:cNvPr id="10" name="TextBox 10"/>
          <p:cNvSpPr txBox="1"/>
          <p:nvPr/>
        </p:nvSpPr>
        <p:spPr>
          <a:xfrm>
            <a:off x="4316126" y="1619497"/>
            <a:ext cx="9655749" cy="695325"/>
          </a:xfrm>
          <a:prstGeom prst="rect">
            <a:avLst/>
          </a:prstGeom>
        </p:spPr>
        <p:txBody>
          <a:bodyPr lIns="0" tIns="0" rIns="0" bIns="0" rtlCol="0" anchor="t">
            <a:spAutoFit/>
          </a:bodyPr>
          <a:lstStyle/>
          <a:p>
            <a:pPr algn="ctr">
              <a:lnSpc>
                <a:spcPts val="5400"/>
              </a:lnSpc>
            </a:pPr>
            <a:r>
              <a:rPr lang="en-US" sz="4500" spc="315">
                <a:solidFill>
                  <a:srgbClr val="414754"/>
                </a:solidFill>
                <a:latin typeface="Alfa Slab One"/>
              </a:rPr>
              <a:t>GROWTH &amp; SCALABILITY</a:t>
            </a:r>
          </a:p>
        </p:txBody>
      </p:sp>
      <p:pic>
        <p:nvPicPr>
          <p:cNvPr id="12" name="Picture 11">
            <a:extLst>
              <a:ext uri="{FF2B5EF4-FFF2-40B4-BE49-F238E27FC236}">
                <a16:creationId xmlns:a16="http://schemas.microsoft.com/office/drawing/2014/main" id="{B9E2B6E1-C15E-866C-2EA7-9AE128B8AEEA}"/>
              </a:ext>
            </a:extLst>
          </p:cNvPr>
          <p:cNvPicPr>
            <a:picLocks noChangeAspect="1"/>
          </p:cNvPicPr>
          <p:nvPr/>
        </p:nvPicPr>
        <p:blipFill>
          <a:blip r:embed="rId3"/>
          <a:stretch>
            <a:fillRect/>
          </a:stretch>
        </p:blipFill>
        <p:spPr>
          <a:xfrm>
            <a:off x="-381000" y="-1354312"/>
            <a:ext cx="3359187" cy="334699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52" r="-2652"/>
            </a:stretch>
          </a:blipFill>
        </p:spPr>
      </p:sp>
      <p:grpSp>
        <p:nvGrpSpPr>
          <p:cNvPr id="3" name="Group 3"/>
          <p:cNvGrpSpPr/>
          <p:nvPr/>
        </p:nvGrpSpPr>
        <p:grpSpPr>
          <a:xfrm>
            <a:off x="1409700" y="1407962"/>
            <a:ext cx="8956453" cy="4859869"/>
            <a:chOff x="0" y="0"/>
            <a:chExt cx="11941937" cy="6479825"/>
          </a:xfrm>
        </p:grpSpPr>
        <p:sp>
          <p:nvSpPr>
            <p:cNvPr id="4" name="TextBox 4"/>
            <p:cNvSpPr txBox="1"/>
            <p:nvPr/>
          </p:nvSpPr>
          <p:spPr>
            <a:xfrm>
              <a:off x="0" y="-142875"/>
              <a:ext cx="11941934" cy="4255135"/>
            </a:xfrm>
            <a:prstGeom prst="rect">
              <a:avLst/>
            </a:prstGeom>
          </p:spPr>
          <p:txBody>
            <a:bodyPr lIns="0" tIns="0" rIns="0" bIns="0" rtlCol="0" anchor="t">
              <a:spAutoFit/>
            </a:bodyPr>
            <a:lstStyle/>
            <a:p>
              <a:pPr>
                <a:lnSpc>
                  <a:spcPts val="5190"/>
                </a:lnSpc>
              </a:pPr>
              <a:r>
                <a:rPr lang="en-US" sz="3000" spc="210">
                  <a:solidFill>
                    <a:srgbClr val="E3E8F0"/>
                  </a:solidFill>
                  <a:latin typeface="Source Sans Pro Bold"/>
                </a:rPr>
                <a:t>"Strength knows no bounds, and neither does resilience. In the face of sacrifice, amputee military heroes redefine courage, proving that true warriors adapt, overcome, and inspire us all."</a:t>
              </a:r>
            </a:p>
          </p:txBody>
        </p:sp>
        <p:sp>
          <p:nvSpPr>
            <p:cNvPr id="5" name="TextBox 5"/>
            <p:cNvSpPr txBox="1"/>
            <p:nvPr/>
          </p:nvSpPr>
          <p:spPr>
            <a:xfrm>
              <a:off x="0" y="5759735"/>
              <a:ext cx="11941937" cy="720090"/>
            </a:xfrm>
            <a:prstGeom prst="rect">
              <a:avLst/>
            </a:prstGeom>
          </p:spPr>
          <p:txBody>
            <a:bodyPr lIns="0" tIns="0" rIns="0" bIns="0" rtlCol="0" anchor="t">
              <a:spAutoFit/>
            </a:bodyPr>
            <a:lstStyle/>
            <a:p>
              <a:pPr>
                <a:lnSpc>
                  <a:spcPts val="4620"/>
                </a:lnSpc>
              </a:pPr>
              <a:endParaRPr/>
            </a:p>
          </p:txBody>
        </p:sp>
        <p:sp>
          <p:nvSpPr>
            <p:cNvPr id="6" name="AutoShape 6"/>
            <p:cNvSpPr/>
            <p:nvPr/>
          </p:nvSpPr>
          <p:spPr>
            <a:xfrm>
              <a:off x="0" y="4887314"/>
              <a:ext cx="2283800" cy="154517"/>
            </a:xfrm>
            <a:prstGeom prst="rect">
              <a:avLst/>
            </a:prstGeom>
            <a:solidFill>
              <a:srgbClr val="E3E8F0"/>
            </a:solidFill>
          </p:spPr>
        </p:sp>
      </p:grpSp>
      <p:pic>
        <p:nvPicPr>
          <p:cNvPr id="8" name="Picture 7">
            <a:extLst>
              <a:ext uri="{FF2B5EF4-FFF2-40B4-BE49-F238E27FC236}">
                <a16:creationId xmlns:a16="http://schemas.microsoft.com/office/drawing/2014/main" id="{AB89D740-379B-B739-4648-2982BAFF00EC}"/>
              </a:ext>
            </a:extLst>
          </p:cNvPr>
          <p:cNvPicPr>
            <a:picLocks noChangeAspect="1"/>
          </p:cNvPicPr>
          <p:nvPr/>
        </p:nvPicPr>
        <p:blipFill>
          <a:blip r:embed="rId3"/>
          <a:stretch>
            <a:fillRect/>
          </a:stretch>
        </p:blipFill>
        <p:spPr>
          <a:xfrm>
            <a:off x="-457200" y="-1137427"/>
            <a:ext cx="3359187" cy="334699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3" name="Freeform 3"/>
          <p:cNvSpPr/>
          <p:nvPr/>
        </p:nvSpPr>
        <p:spPr>
          <a:xfrm>
            <a:off x="5272795" y="1181100"/>
            <a:ext cx="8002429" cy="10287000"/>
          </a:xfrm>
          <a:custGeom>
            <a:avLst/>
            <a:gdLst/>
            <a:ahLst/>
            <a:cxnLst/>
            <a:rect l="l" t="t" r="r" b="b"/>
            <a:pathLst>
              <a:path w="10669905" h="13716000">
                <a:moveTo>
                  <a:pt x="0" y="0"/>
                </a:moveTo>
                <a:lnTo>
                  <a:pt x="10669905" y="0"/>
                </a:lnTo>
                <a:lnTo>
                  <a:pt x="10669905" y="13716000"/>
                </a:lnTo>
                <a:lnTo>
                  <a:pt x="0" y="13716000"/>
                </a:lnTo>
                <a:lnTo>
                  <a:pt x="0" y="0"/>
                </a:lnTo>
                <a:close/>
              </a:path>
            </a:pathLst>
          </a:custGeom>
          <a:blipFill>
            <a:blip r:embed="rId2"/>
            <a:stretch>
              <a:fillRect/>
            </a:stretch>
          </a:blipFill>
        </p:spPr>
      </p:sp>
      <p:sp>
        <p:nvSpPr>
          <p:cNvPr id="5" name="Freeform 5"/>
          <p:cNvSpPr/>
          <p:nvPr/>
        </p:nvSpPr>
        <p:spPr>
          <a:xfrm>
            <a:off x="0" y="6505391"/>
            <a:ext cx="18288000" cy="9188424"/>
          </a:xfrm>
          <a:custGeom>
            <a:avLst/>
            <a:gdLst/>
            <a:ahLst/>
            <a:cxnLst/>
            <a:rect l="l" t="t" r="r" b="b"/>
            <a:pathLst>
              <a:path w="18288000" h="9188424">
                <a:moveTo>
                  <a:pt x="0" y="0"/>
                </a:moveTo>
                <a:lnTo>
                  <a:pt x="18288000" y="0"/>
                </a:lnTo>
                <a:lnTo>
                  <a:pt x="18288000" y="9188424"/>
                </a:lnTo>
                <a:lnTo>
                  <a:pt x="0" y="9188424"/>
                </a:lnTo>
                <a:lnTo>
                  <a:pt x="0" y="0"/>
                </a:lnTo>
                <a:close/>
              </a:path>
            </a:pathLst>
          </a:custGeom>
          <a:blipFill>
            <a:blip r:embed="rId3"/>
            <a:stretch>
              <a:fillRect l="-1051" r="-1051" b="-8552"/>
            </a:stretch>
          </a:blipFill>
        </p:spPr>
      </p:sp>
      <p:sp>
        <p:nvSpPr>
          <p:cNvPr id="6" name="TextBox 6"/>
          <p:cNvSpPr txBox="1"/>
          <p:nvPr/>
        </p:nvSpPr>
        <p:spPr>
          <a:xfrm>
            <a:off x="2193994" y="405291"/>
            <a:ext cx="14160032" cy="914781"/>
          </a:xfrm>
          <a:prstGeom prst="rect">
            <a:avLst/>
          </a:prstGeom>
        </p:spPr>
        <p:txBody>
          <a:bodyPr lIns="0" tIns="0" rIns="0" bIns="0" rtlCol="0" anchor="t">
            <a:spAutoFit/>
          </a:bodyPr>
          <a:lstStyle/>
          <a:p>
            <a:pPr algn="ctr">
              <a:lnSpc>
                <a:spcPts val="7181"/>
              </a:lnSpc>
            </a:pPr>
            <a:r>
              <a:rPr lang="en-US" sz="6300" spc="126" dirty="0">
                <a:solidFill>
                  <a:srgbClr val="8F6858"/>
                </a:solidFill>
                <a:latin typeface="Source Sans Pro Bold"/>
              </a:rPr>
              <a:t>CALL TO ACTION</a:t>
            </a:r>
          </a:p>
        </p:txBody>
      </p:sp>
      <p:sp>
        <p:nvSpPr>
          <p:cNvPr id="7" name="TextBox 7"/>
          <p:cNvSpPr txBox="1"/>
          <p:nvPr/>
        </p:nvSpPr>
        <p:spPr>
          <a:xfrm>
            <a:off x="2193994" y="1557789"/>
            <a:ext cx="14160032" cy="1473200"/>
          </a:xfrm>
          <a:prstGeom prst="rect">
            <a:avLst/>
          </a:prstGeom>
        </p:spPr>
        <p:txBody>
          <a:bodyPr lIns="0" tIns="0" rIns="0" bIns="0" rtlCol="0" anchor="t">
            <a:spAutoFit/>
          </a:bodyPr>
          <a:lstStyle/>
          <a:p>
            <a:pPr algn="ctr">
              <a:lnSpc>
                <a:spcPts val="4000"/>
              </a:lnSpc>
            </a:pPr>
            <a:r>
              <a:rPr lang="en-US" sz="2000" spc="20" dirty="0">
                <a:solidFill>
                  <a:srgbClr val="414754"/>
                </a:solidFill>
                <a:latin typeface="Source Sans Pro Bold"/>
              </a:rPr>
              <a:t>Join us in empowering military amputees. Your contributions make a difference—whether through donations, volunteering, or partnering with FIT2SURVIVE WARRIOR FOUNDATION INC. Be a part of their journey to active and fulfilling lives.</a:t>
            </a:r>
          </a:p>
        </p:txBody>
      </p:sp>
      <p:sp>
        <p:nvSpPr>
          <p:cNvPr id="8" name="TextBox 8"/>
          <p:cNvSpPr txBox="1"/>
          <p:nvPr/>
        </p:nvSpPr>
        <p:spPr>
          <a:xfrm>
            <a:off x="2193994" y="2971616"/>
            <a:ext cx="14160032" cy="3219450"/>
          </a:xfrm>
          <a:prstGeom prst="rect">
            <a:avLst/>
          </a:prstGeom>
        </p:spPr>
        <p:txBody>
          <a:bodyPr lIns="0" tIns="0" rIns="0" bIns="0" rtlCol="0" anchor="t">
            <a:spAutoFit/>
          </a:bodyPr>
          <a:lstStyle/>
          <a:p>
            <a:pPr algn="ctr">
              <a:lnSpc>
                <a:spcPts val="3600"/>
              </a:lnSpc>
            </a:pPr>
            <a:r>
              <a:rPr lang="en-US" sz="2000" spc="20" dirty="0">
                <a:solidFill>
                  <a:srgbClr val="414754"/>
                </a:solidFill>
                <a:latin typeface="Source Sans Pro Bold"/>
              </a:rPr>
              <a:t>Contact Information:</a:t>
            </a:r>
          </a:p>
          <a:p>
            <a:pPr marL="431801" lvl="1" indent="-215900">
              <a:lnSpc>
                <a:spcPts val="3600"/>
              </a:lnSpc>
              <a:buFont typeface="Arial"/>
              <a:buChar char="•"/>
            </a:pPr>
            <a:r>
              <a:rPr lang="en-US" sz="2000" spc="20" dirty="0">
                <a:solidFill>
                  <a:srgbClr val="414754"/>
                </a:solidFill>
                <a:latin typeface="Source Sans Pro Bold"/>
              </a:rPr>
              <a:t>Website: FIT2SURVIVEWARRIORFOUNDATION.ORG</a:t>
            </a:r>
          </a:p>
          <a:p>
            <a:pPr marL="431801" lvl="1" indent="-215900">
              <a:lnSpc>
                <a:spcPts val="4000"/>
              </a:lnSpc>
              <a:buFont typeface="Arial"/>
              <a:buChar char="•"/>
            </a:pPr>
            <a:r>
              <a:rPr lang="en-US" sz="2000" spc="20" dirty="0">
                <a:solidFill>
                  <a:srgbClr val="414754"/>
                </a:solidFill>
                <a:latin typeface="Source Sans Pro Bold"/>
              </a:rPr>
              <a:t>Email: </a:t>
            </a:r>
            <a:r>
              <a:rPr lang="en-US" sz="2000" u="sng" spc="20" dirty="0">
                <a:solidFill>
                  <a:srgbClr val="414754"/>
                </a:solidFill>
                <a:latin typeface="Source Sans Pro Bold"/>
                <a:hlinkClick r:id="rId4" tooltip="mailto:FIT2SURVIVEWARRIORFOUNDATION@GMAIL.COM"/>
              </a:rPr>
              <a:t>FIT2SURVIVEWARRIORFOUNDATION@GMAIL.COM</a:t>
            </a:r>
          </a:p>
          <a:p>
            <a:pPr marL="431801" lvl="1" indent="-215900">
              <a:lnSpc>
                <a:spcPts val="3600"/>
              </a:lnSpc>
              <a:buFont typeface="Arial"/>
              <a:buChar char="•"/>
            </a:pPr>
            <a:r>
              <a:rPr lang="en-US" sz="2000" spc="20" dirty="0">
                <a:solidFill>
                  <a:srgbClr val="414754"/>
                </a:solidFill>
                <a:latin typeface="Source Sans Pro Bold"/>
              </a:rPr>
              <a:t>Phone: 727-418-7026</a:t>
            </a:r>
          </a:p>
          <a:p>
            <a:pPr algn="ctr">
              <a:lnSpc>
                <a:spcPts val="3600"/>
              </a:lnSpc>
            </a:pPr>
            <a:r>
              <a:rPr lang="en-US" sz="2000" spc="20" dirty="0">
                <a:solidFill>
                  <a:srgbClr val="414754"/>
                </a:solidFill>
                <a:latin typeface="Source Sans Pro Bold"/>
              </a:rPr>
              <a:t>For further inquiries and collaboration opportunities, connect with us today. </a:t>
            </a:r>
          </a:p>
          <a:p>
            <a:pPr algn="ctr">
              <a:lnSpc>
                <a:spcPts val="3600"/>
              </a:lnSpc>
            </a:pPr>
            <a:r>
              <a:rPr lang="en-US" sz="2000" spc="20" dirty="0">
                <a:solidFill>
                  <a:srgbClr val="414754"/>
                </a:solidFill>
                <a:latin typeface="Source Sans Pro Bold"/>
              </a:rPr>
              <a:t>Together, let's make a lasting impact on the lives of our nation's heroes.</a:t>
            </a:r>
          </a:p>
          <a:p>
            <a:pPr algn="ctr">
              <a:lnSpc>
                <a:spcPts val="3600"/>
              </a:lnSpc>
            </a:pPr>
            <a:endParaRPr lang="en-US" sz="2000" spc="20" dirty="0">
              <a:solidFill>
                <a:srgbClr val="414754"/>
              </a:solidFill>
              <a:latin typeface="Source Sans Pro Bold"/>
            </a:endParaRPr>
          </a:p>
        </p:txBody>
      </p:sp>
      <p:pic>
        <p:nvPicPr>
          <p:cNvPr id="2" name="Picture 1">
            <a:extLst>
              <a:ext uri="{FF2B5EF4-FFF2-40B4-BE49-F238E27FC236}">
                <a16:creationId xmlns:a16="http://schemas.microsoft.com/office/drawing/2014/main" id="{209FCBB2-85CB-34CA-D611-79BACE2540F8}"/>
              </a:ext>
            </a:extLst>
          </p:cNvPr>
          <p:cNvPicPr>
            <a:picLocks noChangeAspect="1"/>
          </p:cNvPicPr>
          <p:nvPr/>
        </p:nvPicPr>
        <p:blipFill>
          <a:blip r:embed="rId5"/>
          <a:stretch>
            <a:fillRect/>
          </a:stretch>
        </p:blipFill>
        <p:spPr>
          <a:xfrm>
            <a:off x="-457200" y="-1268206"/>
            <a:ext cx="3359187" cy="3346994"/>
          </a:xfrm>
          <a:prstGeom prst="rect">
            <a:avLst/>
          </a:prstGeom>
        </p:spPr>
      </p:pic>
      <p:pic>
        <p:nvPicPr>
          <p:cNvPr id="10" name="Picture 9">
            <a:extLst>
              <a:ext uri="{FF2B5EF4-FFF2-40B4-BE49-F238E27FC236}">
                <a16:creationId xmlns:a16="http://schemas.microsoft.com/office/drawing/2014/main" id="{2514E6DD-7447-09E7-1E92-7CE98AD49B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46038">
            <a:off x="9407718" y="2959060"/>
            <a:ext cx="1409700" cy="14097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flipH="1">
            <a:off x="0" y="0"/>
            <a:ext cx="15769055" cy="10287000"/>
          </a:xfrm>
          <a:custGeom>
            <a:avLst/>
            <a:gdLst/>
            <a:ahLst/>
            <a:cxnLst/>
            <a:rect l="l" t="t" r="r" b="b"/>
            <a:pathLst>
              <a:path w="15769055" h="10287000">
                <a:moveTo>
                  <a:pt x="15769055" y="0"/>
                </a:moveTo>
                <a:lnTo>
                  <a:pt x="0" y="0"/>
                </a:lnTo>
                <a:lnTo>
                  <a:pt x="0" y="10287000"/>
                </a:lnTo>
                <a:lnTo>
                  <a:pt x="15769055" y="10287000"/>
                </a:lnTo>
                <a:lnTo>
                  <a:pt x="15769055" y="0"/>
                </a:lnTo>
                <a:close/>
              </a:path>
            </a:pathLst>
          </a:custGeom>
          <a:blipFill>
            <a:blip r:embed="rId3"/>
            <a:stretch>
              <a:fillRect t="-8518" r="-15973" b="-8518"/>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1000"/>
            </a:blip>
            <a:stretch>
              <a:fillRect l="-2652" r="-2652"/>
            </a:stretch>
          </a:blipFill>
        </p:spPr>
      </p:sp>
      <p:grpSp>
        <p:nvGrpSpPr>
          <p:cNvPr id="5" name="Group 5"/>
          <p:cNvGrpSpPr/>
          <p:nvPr/>
        </p:nvGrpSpPr>
        <p:grpSpPr>
          <a:xfrm>
            <a:off x="8525612" y="1107312"/>
            <a:ext cx="9497497" cy="8072375"/>
            <a:chOff x="0" y="0"/>
            <a:chExt cx="12663330" cy="10763167"/>
          </a:xfrm>
        </p:grpSpPr>
        <p:sp>
          <p:nvSpPr>
            <p:cNvPr id="6" name="AutoShape 6"/>
            <p:cNvSpPr/>
            <p:nvPr/>
          </p:nvSpPr>
          <p:spPr>
            <a:xfrm>
              <a:off x="0" y="0"/>
              <a:ext cx="12663330" cy="10763167"/>
            </a:xfrm>
            <a:prstGeom prst="rect">
              <a:avLst/>
            </a:prstGeom>
            <a:solidFill>
              <a:srgbClr val="E3E8F0">
                <a:alpha val="89804"/>
              </a:srgbClr>
            </a:solidFill>
          </p:spPr>
        </p:sp>
        <p:sp>
          <p:nvSpPr>
            <p:cNvPr id="7" name="TextBox 7"/>
            <p:cNvSpPr txBox="1"/>
            <p:nvPr/>
          </p:nvSpPr>
          <p:spPr>
            <a:xfrm>
              <a:off x="1173148" y="858637"/>
              <a:ext cx="9971461" cy="495300"/>
            </a:xfrm>
            <a:prstGeom prst="rect">
              <a:avLst/>
            </a:prstGeom>
          </p:spPr>
          <p:txBody>
            <a:bodyPr lIns="0" tIns="0" rIns="0" bIns="0" rtlCol="0" anchor="t">
              <a:spAutoFit/>
            </a:bodyPr>
            <a:lstStyle/>
            <a:p>
              <a:pPr algn="ctr">
                <a:lnSpc>
                  <a:spcPts val="2999"/>
                </a:lnSpc>
              </a:pPr>
              <a:r>
                <a:rPr lang="en-US" sz="2499" spc="174">
                  <a:solidFill>
                    <a:srgbClr val="414754"/>
                  </a:solidFill>
                  <a:latin typeface="Alfa Slab One"/>
                </a:rPr>
                <a:t>PROBLEMS STATEMENT</a:t>
              </a:r>
            </a:p>
          </p:txBody>
        </p:sp>
        <p:sp>
          <p:nvSpPr>
            <p:cNvPr id="8" name="TextBox 8"/>
            <p:cNvSpPr txBox="1"/>
            <p:nvPr/>
          </p:nvSpPr>
          <p:spPr>
            <a:xfrm>
              <a:off x="477264" y="1968704"/>
              <a:ext cx="11708802" cy="7253393"/>
            </a:xfrm>
            <a:prstGeom prst="rect">
              <a:avLst/>
            </a:prstGeom>
          </p:spPr>
          <p:txBody>
            <a:bodyPr lIns="0" tIns="0" rIns="0" bIns="0" rtlCol="0" anchor="t">
              <a:spAutoFit/>
            </a:bodyPr>
            <a:lstStyle/>
            <a:p>
              <a:pPr>
                <a:lnSpc>
                  <a:spcPts val="3079"/>
                </a:lnSpc>
              </a:pPr>
              <a:r>
                <a:rPr lang="en-US" sz="2199" spc="21">
                  <a:solidFill>
                    <a:srgbClr val="414754"/>
                  </a:solidFill>
                  <a:latin typeface="Source Sans Pro Bold"/>
                </a:rPr>
                <a:t>Problem: Limited Support for Military Amputees Post-Rehabilitation.</a:t>
              </a:r>
            </a:p>
            <a:p>
              <a:pPr>
                <a:lnSpc>
                  <a:spcPts val="3079"/>
                </a:lnSpc>
              </a:pPr>
              <a:r>
                <a:rPr lang="en-US" sz="2199" spc="21">
                  <a:solidFill>
                    <a:srgbClr val="414754"/>
                  </a:solidFill>
                  <a:latin typeface="Source Sans Pro"/>
                </a:rPr>
                <a:t>Many military amputees face a significant gap in support after rehabilitation, hindering their journey to active and fulfilling lives.</a:t>
              </a:r>
            </a:p>
            <a:p>
              <a:pPr>
                <a:lnSpc>
                  <a:spcPts val="3079"/>
                </a:lnSpc>
              </a:pPr>
              <a:endParaRPr lang="en-US" sz="2199" spc="21">
                <a:solidFill>
                  <a:srgbClr val="414754"/>
                </a:solidFill>
                <a:latin typeface="Source Sans Pro"/>
              </a:endParaRPr>
            </a:p>
            <a:p>
              <a:pPr>
                <a:lnSpc>
                  <a:spcPts val="3079"/>
                </a:lnSpc>
              </a:pPr>
              <a:r>
                <a:rPr lang="en-US" sz="2199" spc="21">
                  <a:solidFill>
                    <a:srgbClr val="414754"/>
                  </a:solidFill>
                  <a:latin typeface="Source Sans Pro Bold"/>
                </a:rPr>
                <a:t>Statistics:</a:t>
              </a:r>
            </a:p>
            <a:p>
              <a:pPr marL="474979" lvl="1" indent="-237490">
                <a:lnSpc>
                  <a:spcPts val="3079"/>
                </a:lnSpc>
                <a:buFont typeface="Arial"/>
                <a:buChar char="•"/>
              </a:pPr>
              <a:r>
                <a:rPr lang="en-US" sz="2199" spc="21">
                  <a:solidFill>
                    <a:srgbClr val="414754"/>
                  </a:solidFill>
                  <a:latin typeface="Source Sans Pro"/>
                </a:rPr>
                <a:t>Over 60% of military amputees struggle with inadequate post-rehabilitation assistance.</a:t>
              </a:r>
            </a:p>
            <a:p>
              <a:pPr marL="474979" lvl="1" indent="-237490">
                <a:lnSpc>
                  <a:spcPts val="3079"/>
                </a:lnSpc>
                <a:buFont typeface="Arial"/>
                <a:buChar char="•"/>
              </a:pPr>
              <a:r>
                <a:rPr lang="en-US" sz="2199" spc="21">
                  <a:solidFill>
                    <a:srgbClr val="414754"/>
                  </a:solidFill>
                  <a:latin typeface="Source Sans Pro"/>
                </a:rPr>
                <a:t>42% report challenges in accessing specialized prosthetics and fitness resources.</a:t>
              </a:r>
            </a:p>
            <a:p>
              <a:pPr marL="474979" lvl="1" indent="-237490">
                <a:lnSpc>
                  <a:spcPts val="3079"/>
                </a:lnSpc>
                <a:buFont typeface="Arial"/>
                <a:buChar char="•"/>
              </a:pPr>
              <a:r>
                <a:rPr lang="en-US" sz="2199" spc="21">
                  <a:solidFill>
                    <a:srgbClr val="414754"/>
                  </a:solidFill>
                  <a:latin typeface="Source Sans Pro"/>
                </a:rPr>
                <a:t>Lack of comprehensive support contributes to a 35% drop in participation in active lifestyle pursuits.</a:t>
              </a:r>
            </a:p>
            <a:p>
              <a:pPr marL="474979" lvl="1" indent="-237490">
                <a:lnSpc>
                  <a:spcPts val="3079"/>
                </a:lnSpc>
                <a:buFont typeface="Arial"/>
                <a:buChar char="•"/>
              </a:pPr>
              <a:endParaRPr lang="en-US" sz="2199" spc="21">
                <a:solidFill>
                  <a:srgbClr val="414754"/>
                </a:solidFill>
                <a:latin typeface="Source Sans Pro"/>
              </a:endParaRPr>
            </a:p>
            <a:p>
              <a:pPr>
                <a:lnSpc>
                  <a:spcPts val="3079"/>
                </a:lnSpc>
              </a:pPr>
              <a:r>
                <a:rPr lang="en-US" sz="2199" spc="21">
                  <a:solidFill>
                    <a:srgbClr val="414754"/>
                  </a:solidFill>
                  <a:latin typeface="Source Sans Pro"/>
                </a:rPr>
                <a:t>Addressing this gap is crucial for enhancing the well-being of our military amputee heroes.</a:t>
              </a:r>
            </a:p>
          </p:txBody>
        </p:sp>
      </p:grpSp>
      <p:pic>
        <p:nvPicPr>
          <p:cNvPr id="11" name="Picture 10">
            <a:extLst>
              <a:ext uri="{FF2B5EF4-FFF2-40B4-BE49-F238E27FC236}">
                <a16:creationId xmlns:a16="http://schemas.microsoft.com/office/drawing/2014/main" id="{989D3500-8139-25EA-EBD1-6D15A63437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852" y="-1333500"/>
            <a:ext cx="3739568" cy="3739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1584" b="-45248"/>
            </a:stretch>
          </a:blipFill>
        </p:spPr>
      </p:sp>
      <p:sp>
        <p:nvSpPr>
          <p:cNvPr id="3" name="Freeform 3"/>
          <p:cNvSpPr/>
          <p:nvPr/>
        </p:nvSpPr>
        <p:spPr>
          <a:xfrm>
            <a:off x="0" y="-50742"/>
            <a:ext cx="18288000" cy="10281093"/>
          </a:xfrm>
          <a:custGeom>
            <a:avLst/>
            <a:gdLst/>
            <a:ahLst/>
            <a:cxnLst/>
            <a:rect l="l" t="t" r="r" b="b"/>
            <a:pathLst>
              <a:path w="18288000" h="10281093">
                <a:moveTo>
                  <a:pt x="0" y="0"/>
                </a:moveTo>
                <a:lnTo>
                  <a:pt x="18288000" y="0"/>
                </a:lnTo>
                <a:lnTo>
                  <a:pt x="18288000" y="10281093"/>
                </a:lnTo>
                <a:lnTo>
                  <a:pt x="0" y="10281093"/>
                </a:lnTo>
                <a:lnTo>
                  <a:pt x="0" y="0"/>
                </a:lnTo>
                <a:close/>
              </a:path>
            </a:pathLst>
          </a:custGeom>
          <a:blipFill>
            <a:blip r:embed="rId3"/>
            <a:stretch>
              <a:fillRect t="-9367" b="-9367"/>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76000"/>
            </a:blip>
            <a:stretch>
              <a:fillRect t="-2222" b="-2222"/>
            </a:stretch>
          </a:blipFill>
        </p:spPr>
      </p:sp>
      <p:sp>
        <p:nvSpPr>
          <p:cNvPr id="5" name="AutoShape 5"/>
          <p:cNvSpPr/>
          <p:nvPr/>
        </p:nvSpPr>
        <p:spPr>
          <a:xfrm>
            <a:off x="3009388" y="2108142"/>
            <a:ext cx="12269224" cy="6070715"/>
          </a:xfrm>
          <a:prstGeom prst="rect">
            <a:avLst/>
          </a:prstGeom>
          <a:solidFill>
            <a:srgbClr val="E3E8F0">
              <a:alpha val="89804"/>
            </a:srgbClr>
          </a:solidFill>
        </p:spPr>
      </p:sp>
      <p:sp>
        <p:nvSpPr>
          <p:cNvPr id="6" name="TextBox 6"/>
          <p:cNvSpPr txBox="1"/>
          <p:nvPr/>
        </p:nvSpPr>
        <p:spPr>
          <a:xfrm>
            <a:off x="3999290" y="3045186"/>
            <a:ext cx="10782038" cy="4665345"/>
          </a:xfrm>
          <a:prstGeom prst="rect">
            <a:avLst/>
          </a:prstGeom>
        </p:spPr>
        <p:txBody>
          <a:bodyPr lIns="0" tIns="0" rIns="0" bIns="0" rtlCol="0" anchor="t">
            <a:spAutoFit/>
          </a:bodyPr>
          <a:lstStyle/>
          <a:p>
            <a:pPr>
              <a:lnSpc>
                <a:spcPts val="4140"/>
              </a:lnSpc>
            </a:pPr>
            <a:r>
              <a:rPr lang="en-US" sz="2000" spc="40" dirty="0">
                <a:solidFill>
                  <a:srgbClr val="414754"/>
                </a:solidFill>
                <a:latin typeface="Source Sans Pro"/>
              </a:rPr>
              <a:t>At FIT2SURVIVE WARRIOR FOUNDATION INC, we offer a holistic approach to support military amputees. Our comprehensive solution includes:</a:t>
            </a:r>
          </a:p>
          <a:p>
            <a:pPr marL="431801" lvl="1" indent="-215900">
              <a:lnSpc>
                <a:spcPts val="4140"/>
              </a:lnSpc>
              <a:buFont typeface="Arial"/>
              <a:buChar char="•"/>
            </a:pPr>
            <a:r>
              <a:rPr lang="en-US" sz="2000" spc="40" dirty="0">
                <a:solidFill>
                  <a:srgbClr val="414754"/>
                </a:solidFill>
                <a:latin typeface="Source Sans Pro"/>
              </a:rPr>
              <a:t>Specialized Prosthetics: Tailored to individual needs for enhanced mobility.</a:t>
            </a:r>
          </a:p>
          <a:p>
            <a:pPr marL="431801" lvl="1" indent="-215900">
              <a:lnSpc>
                <a:spcPts val="4140"/>
              </a:lnSpc>
              <a:buFont typeface="Arial"/>
              <a:buChar char="•"/>
            </a:pPr>
            <a:r>
              <a:rPr lang="en-US" sz="2000" spc="40" dirty="0">
                <a:solidFill>
                  <a:srgbClr val="414754"/>
                </a:solidFill>
                <a:latin typeface="Source Sans Pro"/>
              </a:rPr>
              <a:t>Fitness Programs: Enabling physical and mental well-being for active lifestyles.</a:t>
            </a:r>
          </a:p>
          <a:p>
            <a:pPr marL="431801" lvl="1" indent="-215900">
              <a:lnSpc>
                <a:spcPts val="4140"/>
              </a:lnSpc>
              <a:buFont typeface="Arial"/>
              <a:buChar char="•"/>
            </a:pPr>
            <a:r>
              <a:rPr lang="en-US" sz="2000" spc="40" dirty="0">
                <a:solidFill>
                  <a:srgbClr val="414754"/>
                </a:solidFill>
                <a:latin typeface="Source Sans Pro"/>
              </a:rPr>
              <a:t>Event Participation: Sponsorships and support for amputee veterans in competitive and recreational events.</a:t>
            </a:r>
          </a:p>
          <a:p>
            <a:pPr>
              <a:lnSpc>
                <a:spcPts val="4140"/>
              </a:lnSpc>
            </a:pPr>
            <a:r>
              <a:rPr lang="en-US" sz="2000" spc="40" dirty="0">
                <a:solidFill>
                  <a:srgbClr val="414754"/>
                </a:solidFill>
                <a:latin typeface="Source Sans Pro"/>
              </a:rPr>
              <a:t>Together, these elements form a powerful support system, empowering our heroes to overcome challenges and thrive in their pursuit of a fulfilling life.</a:t>
            </a:r>
          </a:p>
          <a:p>
            <a:pPr>
              <a:lnSpc>
                <a:spcPts val="4140"/>
              </a:lnSpc>
            </a:pPr>
            <a:endParaRPr lang="en-US" sz="2000" spc="40" dirty="0">
              <a:solidFill>
                <a:srgbClr val="414754"/>
              </a:solidFill>
              <a:latin typeface="Source Sans Pro"/>
            </a:endParaRPr>
          </a:p>
        </p:txBody>
      </p:sp>
      <p:sp>
        <p:nvSpPr>
          <p:cNvPr id="7" name="TextBox 7"/>
          <p:cNvSpPr txBox="1"/>
          <p:nvPr/>
        </p:nvSpPr>
        <p:spPr>
          <a:xfrm>
            <a:off x="3346699" y="2517370"/>
            <a:ext cx="11594601" cy="457200"/>
          </a:xfrm>
          <a:prstGeom prst="rect">
            <a:avLst/>
          </a:prstGeom>
        </p:spPr>
        <p:txBody>
          <a:bodyPr lIns="0" tIns="0" rIns="0" bIns="0" rtlCol="0" anchor="t">
            <a:spAutoFit/>
          </a:bodyPr>
          <a:lstStyle/>
          <a:p>
            <a:pPr algn="ctr">
              <a:lnSpc>
                <a:spcPts val="3600"/>
              </a:lnSpc>
            </a:pPr>
            <a:r>
              <a:rPr lang="en-US" sz="3000" spc="300">
                <a:solidFill>
                  <a:srgbClr val="414754"/>
                </a:solidFill>
                <a:latin typeface="Source Sans Pro Bold"/>
              </a:rPr>
              <a:t>OUR SOLUTION: EMPOWERING AMPUTEE VETERANS</a:t>
            </a:r>
          </a:p>
        </p:txBody>
      </p:sp>
      <p:pic>
        <p:nvPicPr>
          <p:cNvPr id="9" name="Picture 8">
            <a:extLst>
              <a:ext uri="{FF2B5EF4-FFF2-40B4-BE49-F238E27FC236}">
                <a16:creationId xmlns:a16="http://schemas.microsoft.com/office/drawing/2014/main" id="{43871D4A-50D1-2547-119B-2E4512EE8079}"/>
              </a:ext>
            </a:extLst>
          </p:cNvPr>
          <p:cNvPicPr>
            <a:picLocks noChangeAspect="1"/>
          </p:cNvPicPr>
          <p:nvPr/>
        </p:nvPicPr>
        <p:blipFill>
          <a:blip r:embed="rId5"/>
          <a:stretch>
            <a:fillRect/>
          </a:stretch>
        </p:blipFill>
        <p:spPr>
          <a:xfrm>
            <a:off x="-542886" y="-1367643"/>
            <a:ext cx="3889585" cy="38895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sp>
        <p:nvSpPr>
          <p:cNvPr id="4" name="AutoShape 4"/>
          <p:cNvSpPr/>
          <p:nvPr/>
        </p:nvSpPr>
        <p:spPr>
          <a:xfrm>
            <a:off x="1200150" y="617401"/>
            <a:ext cx="7505701" cy="8229600"/>
          </a:xfrm>
          <a:prstGeom prst="rect">
            <a:avLst/>
          </a:prstGeom>
          <a:solidFill>
            <a:srgbClr val="E3E8F0">
              <a:alpha val="89804"/>
            </a:srgbClr>
          </a:solidFill>
        </p:spPr>
      </p:sp>
      <p:sp>
        <p:nvSpPr>
          <p:cNvPr id="5" name="AutoShape 5"/>
          <p:cNvSpPr/>
          <p:nvPr/>
        </p:nvSpPr>
        <p:spPr>
          <a:xfrm>
            <a:off x="9582150" y="617401"/>
            <a:ext cx="7505701" cy="8229600"/>
          </a:xfrm>
          <a:prstGeom prst="rect">
            <a:avLst/>
          </a:prstGeom>
          <a:solidFill>
            <a:srgbClr val="E3E8F0">
              <a:alpha val="89804"/>
            </a:srgbClr>
          </a:solidFill>
        </p:spPr>
      </p:sp>
      <p:grpSp>
        <p:nvGrpSpPr>
          <p:cNvPr id="6" name="Group 6"/>
          <p:cNvGrpSpPr/>
          <p:nvPr/>
        </p:nvGrpSpPr>
        <p:grpSpPr>
          <a:xfrm>
            <a:off x="3557576" y="2062425"/>
            <a:ext cx="2790847" cy="2790836"/>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r="-49999"/>
              </a:stretch>
            </a:blipFill>
          </p:spPr>
        </p:sp>
      </p:grpSp>
      <p:grpSp>
        <p:nvGrpSpPr>
          <p:cNvPr id="8" name="Group 8"/>
          <p:cNvGrpSpPr/>
          <p:nvPr/>
        </p:nvGrpSpPr>
        <p:grpSpPr>
          <a:xfrm>
            <a:off x="11939576" y="2062425"/>
            <a:ext cx="2790847" cy="2790836"/>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3011" r="-6987"/>
              </a:stretch>
            </a:blipFill>
          </p:spPr>
        </p:sp>
      </p:grpSp>
      <p:grpSp>
        <p:nvGrpSpPr>
          <p:cNvPr id="10" name="Group 10"/>
          <p:cNvGrpSpPr/>
          <p:nvPr/>
        </p:nvGrpSpPr>
        <p:grpSpPr>
          <a:xfrm>
            <a:off x="1764274" y="5464537"/>
            <a:ext cx="6377452" cy="3335144"/>
            <a:chOff x="0" y="0"/>
            <a:chExt cx="8503269" cy="4446858"/>
          </a:xfrm>
        </p:grpSpPr>
        <p:sp>
          <p:nvSpPr>
            <p:cNvPr id="11" name="TextBox 11"/>
            <p:cNvSpPr txBox="1"/>
            <p:nvPr/>
          </p:nvSpPr>
          <p:spPr>
            <a:xfrm>
              <a:off x="0" y="0"/>
              <a:ext cx="8503269" cy="787400"/>
            </a:xfrm>
            <a:prstGeom prst="rect">
              <a:avLst/>
            </a:prstGeom>
          </p:spPr>
          <p:txBody>
            <a:bodyPr lIns="0" tIns="0" rIns="0" bIns="0" rtlCol="0" anchor="t">
              <a:spAutoFit/>
            </a:bodyPr>
            <a:lstStyle/>
            <a:p>
              <a:pPr algn="ctr">
                <a:lnSpc>
                  <a:spcPts val="4680"/>
                </a:lnSpc>
              </a:pPr>
              <a:r>
                <a:rPr lang="en-US" sz="3900" spc="390">
                  <a:solidFill>
                    <a:srgbClr val="8F6858"/>
                  </a:solidFill>
                  <a:latin typeface="Source Sans Pro Bold"/>
                </a:rPr>
                <a:t>MISSION</a:t>
              </a:r>
            </a:p>
          </p:txBody>
        </p:sp>
        <p:sp>
          <p:nvSpPr>
            <p:cNvPr id="12" name="TextBox 12"/>
            <p:cNvSpPr txBox="1"/>
            <p:nvPr/>
          </p:nvSpPr>
          <p:spPr>
            <a:xfrm>
              <a:off x="0" y="1154504"/>
              <a:ext cx="8503269" cy="3292354"/>
            </a:xfrm>
            <a:prstGeom prst="rect">
              <a:avLst/>
            </a:prstGeom>
          </p:spPr>
          <p:txBody>
            <a:bodyPr lIns="0" tIns="0" rIns="0" bIns="0" rtlCol="0" anchor="t">
              <a:spAutoFit/>
            </a:bodyPr>
            <a:lstStyle/>
            <a:p>
              <a:pPr algn="ctr">
                <a:lnSpc>
                  <a:spcPts val="3919"/>
                </a:lnSpc>
              </a:pPr>
              <a:r>
                <a:rPr lang="en-US" sz="2800" spc="28" dirty="0">
                  <a:solidFill>
                    <a:srgbClr val="414754"/>
                  </a:solidFill>
                  <a:latin typeface="Source Sans Pro"/>
                </a:rPr>
                <a:t>Support and inspire our service men and women amputees, through comprehensive  education, specialized equipment, individual and event sponsorships.</a:t>
              </a:r>
            </a:p>
          </p:txBody>
        </p:sp>
      </p:grpSp>
      <p:grpSp>
        <p:nvGrpSpPr>
          <p:cNvPr id="13" name="Group 13"/>
          <p:cNvGrpSpPr/>
          <p:nvPr/>
        </p:nvGrpSpPr>
        <p:grpSpPr>
          <a:xfrm>
            <a:off x="10146274" y="5464537"/>
            <a:ext cx="6377452" cy="2334870"/>
            <a:chOff x="0" y="0"/>
            <a:chExt cx="8503269" cy="3113160"/>
          </a:xfrm>
        </p:grpSpPr>
        <p:sp>
          <p:nvSpPr>
            <p:cNvPr id="14" name="TextBox 14"/>
            <p:cNvSpPr txBox="1"/>
            <p:nvPr/>
          </p:nvSpPr>
          <p:spPr>
            <a:xfrm>
              <a:off x="0" y="0"/>
              <a:ext cx="8503269" cy="787400"/>
            </a:xfrm>
            <a:prstGeom prst="rect">
              <a:avLst/>
            </a:prstGeom>
          </p:spPr>
          <p:txBody>
            <a:bodyPr lIns="0" tIns="0" rIns="0" bIns="0" rtlCol="0" anchor="t">
              <a:spAutoFit/>
            </a:bodyPr>
            <a:lstStyle/>
            <a:p>
              <a:pPr algn="ctr">
                <a:lnSpc>
                  <a:spcPts val="4680"/>
                </a:lnSpc>
              </a:pPr>
              <a:r>
                <a:rPr lang="en-US" sz="3900" spc="390">
                  <a:solidFill>
                    <a:srgbClr val="8F6858"/>
                  </a:solidFill>
                  <a:latin typeface="Source Sans Pro Bold"/>
                </a:rPr>
                <a:t>VISION</a:t>
              </a:r>
            </a:p>
          </p:txBody>
        </p:sp>
        <p:sp>
          <p:nvSpPr>
            <p:cNvPr id="15" name="TextBox 15"/>
            <p:cNvSpPr txBox="1"/>
            <p:nvPr/>
          </p:nvSpPr>
          <p:spPr>
            <a:xfrm>
              <a:off x="0" y="1154504"/>
              <a:ext cx="8503269" cy="1958656"/>
            </a:xfrm>
            <a:prstGeom prst="rect">
              <a:avLst/>
            </a:prstGeom>
          </p:spPr>
          <p:txBody>
            <a:bodyPr lIns="0" tIns="0" rIns="0" bIns="0" rtlCol="0" anchor="t">
              <a:spAutoFit/>
            </a:bodyPr>
            <a:lstStyle/>
            <a:p>
              <a:pPr algn="ctr">
                <a:lnSpc>
                  <a:spcPts val="3919"/>
                </a:lnSpc>
              </a:pPr>
              <a:r>
                <a:rPr lang="en-US" sz="2800" spc="28" dirty="0">
                  <a:solidFill>
                    <a:srgbClr val="414754"/>
                  </a:solidFill>
                  <a:latin typeface="Source Sans Pro"/>
                </a:rPr>
                <a:t>Empower all military amputees to exceed their health and fitness goals, leading to more active fulfilling lives.</a:t>
              </a:r>
            </a:p>
          </p:txBody>
        </p:sp>
      </p:grpSp>
      <p:pic>
        <p:nvPicPr>
          <p:cNvPr id="18" name="Picture 17">
            <a:extLst>
              <a:ext uri="{FF2B5EF4-FFF2-40B4-BE49-F238E27FC236}">
                <a16:creationId xmlns:a16="http://schemas.microsoft.com/office/drawing/2014/main" id="{8D2F980D-F5C6-72AE-A534-8FEEE70DCB53}"/>
              </a:ext>
            </a:extLst>
          </p:cNvPr>
          <p:cNvPicPr>
            <a:picLocks noChangeAspect="1"/>
          </p:cNvPicPr>
          <p:nvPr/>
        </p:nvPicPr>
        <p:blipFill>
          <a:blip r:embed="rId5"/>
          <a:stretch>
            <a:fillRect/>
          </a:stretch>
        </p:blipFill>
        <p:spPr>
          <a:xfrm>
            <a:off x="-457200" y="-1558199"/>
            <a:ext cx="3733800" cy="3733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0" y="0"/>
            <a:ext cx="18288000" cy="10251687"/>
          </a:xfrm>
          <a:custGeom>
            <a:avLst/>
            <a:gdLst/>
            <a:ahLst/>
            <a:cxnLst/>
            <a:rect l="l" t="t" r="r" b="b"/>
            <a:pathLst>
              <a:path w="18288000" h="10251687">
                <a:moveTo>
                  <a:pt x="0" y="0"/>
                </a:moveTo>
                <a:lnTo>
                  <a:pt x="18288000" y="0"/>
                </a:lnTo>
                <a:lnTo>
                  <a:pt x="18288000" y="10251687"/>
                </a:lnTo>
                <a:lnTo>
                  <a:pt x="0" y="10251687"/>
                </a:lnTo>
                <a:lnTo>
                  <a:pt x="0" y="0"/>
                </a:lnTo>
                <a:close/>
              </a:path>
            </a:pathLst>
          </a:custGeom>
          <a:blipFill>
            <a:blip r:embed="rId3">
              <a:alphaModFix amt="40000"/>
            </a:blip>
            <a:stretch>
              <a:fillRect l="-2471" r="-2471"/>
            </a:stretch>
          </a:blipFill>
        </p:spPr>
      </p:sp>
      <p:grpSp>
        <p:nvGrpSpPr>
          <p:cNvPr id="4" name="Group 4"/>
          <p:cNvGrpSpPr/>
          <p:nvPr/>
        </p:nvGrpSpPr>
        <p:grpSpPr>
          <a:xfrm>
            <a:off x="1247733" y="2388390"/>
            <a:ext cx="7519037" cy="5474908"/>
            <a:chOff x="0" y="0"/>
            <a:chExt cx="10025383" cy="7299877"/>
          </a:xfrm>
        </p:grpSpPr>
        <p:sp>
          <p:nvSpPr>
            <p:cNvPr id="5" name="AutoShape 5"/>
            <p:cNvSpPr/>
            <p:nvPr/>
          </p:nvSpPr>
          <p:spPr>
            <a:xfrm>
              <a:off x="16933" y="0"/>
              <a:ext cx="10008449" cy="7299877"/>
            </a:xfrm>
            <a:prstGeom prst="rect">
              <a:avLst/>
            </a:prstGeom>
            <a:solidFill>
              <a:srgbClr val="E3E8F0">
                <a:alpha val="89804"/>
              </a:srgbClr>
            </a:solidFill>
          </p:spPr>
        </p:sp>
        <p:sp>
          <p:nvSpPr>
            <p:cNvPr id="6" name="AutoShape 6"/>
            <p:cNvSpPr/>
            <p:nvPr/>
          </p:nvSpPr>
          <p:spPr>
            <a:xfrm>
              <a:off x="0" y="0"/>
              <a:ext cx="10025383" cy="1829823"/>
            </a:xfrm>
            <a:prstGeom prst="rect">
              <a:avLst/>
            </a:prstGeom>
            <a:solidFill>
              <a:srgbClr val="414754"/>
            </a:solidFill>
          </p:spPr>
        </p:sp>
        <p:sp>
          <p:nvSpPr>
            <p:cNvPr id="7" name="TextBox 7"/>
            <p:cNvSpPr txBox="1"/>
            <p:nvPr/>
          </p:nvSpPr>
          <p:spPr>
            <a:xfrm>
              <a:off x="0" y="617520"/>
              <a:ext cx="10025383" cy="547158"/>
            </a:xfrm>
            <a:prstGeom prst="rect">
              <a:avLst/>
            </a:prstGeom>
          </p:spPr>
          <p:txBody>
            <a:bodyPr lIns="0" tIns="0" rIns="0" bIns="0" rtlCol="0" anchor="t">
              <a:spAutoFit/>
            </a:bodyPr>
            <a:lstStyle/>
            <a:p>
              <a:pPr algn="ctr">
                <a:lnSpc>
                  <a:spcPts val="3499"/>
                </a:lnSpc>
              </a:pPr>
              <a:r>
                <a:rPr lang="en-US" sz="2499" spc="249">
                  <a:solidFill>
                    <a:srgbClr val="E3E8F0"/>
                  </a:solidFill>
                  <a:latin typeface="Source Sans Pro"/>
                </a:rPr>
                <a:t>OUR COMMITMENT TO IRON ATHLETES:</a:t>
              </a:r>
            </a:p>
          </p:txBody>
        </p:sp>
        <p:sp>
          <p:nvSpPr>
            <p:cNvPr id="8" name="TextBox 8"/>
            <p:cNvSpPr txBox="1"/>
            <p:nvPr/>
          </p:nvSpPr>
          <p:spPr>
            <a:xfrm>
              <a:off x="556730" y="2469283"/>
              <a:ext cx="8911923" cy="4029075"/>
            </a:xfrm>
            <a:prstGeom prst="rect">
              <a:avLst/>
            </a:prstGeom>
          </p:spPr>
          <p:txBody>
            <a:bodyPr lIns="0" tIns="0" rIns="0" bIns="0" rtlCol="0" anchor="t">
              <a:spAutoFit/>
            </a:bodyPr>
            <a:lstStyle/>
            <a:p>
              <a:pPr marL="431801" lvl="1" indent="-215900">
                <a:lnSpc>
                  <a:spcPts val="3000"/>
                </a:lnSpc>
                <a:buFont typeface="Arial"/>
                <a:buChar char="•"/>
              </a:pPr>
              <a:r>
                <a:rPr lang="en-US" sz="2000" spc="20">
                  <a:solidFill>
                    <a:srgbClr val="414754"/>
                  </a:solidFill>
                  <a:latin typeface="Source Sans Pro"/>
                </a:rPr>
                <a:t>Definition: "Iron Athletes" are exceptional individuals who have triumphed over limb loss, embodying resilience and strength.</a:t>
              </a:r>
            </a:p>
            <a:p>
              <a:pPr marL="431801" lvl="1" indent="-215900">
                <a:lnSpc>
                  <a:spcPts val="3000"/>
                </a:lnSpc>
                <a:buFont typeface="Arial"/>
                <a:buChar char="•"/>
              </a:pPr>
              <a:r>
                <a:rPr lang="en-US" sz="2000" spc="20">
                  <a:solidFill>
                    <a:srgbClr val="414754"/>
                  </a:solidFill>
                  <a:latin typeface="Source Sans Pro"/>
                </a:rPr>
                <a:t>Purpose: We select one amputee military veteran annually as our featured "Iron Athlete," showcasing their inspiring story on our website, social media, and fundraising events.</a:t>
              </a:r>
            </a:p>
            <a:p>
              <a:pPr>
                <a:lnSpc>
                  <a:spcPts val="3000"/>
                </a:lnSpc>
              </a:pPr>
              <a:endParaRPr lang="en-US" sz="2000" spc="20">
                <a:solidFill>
                  <a:srgbClr val="414754"/>
                </a:solidFill>
                <a:latin typeface="Source Sans Pro"/>
              </a:endParaRPr>
            </a:p>
          </p:txBody>
        </p:sp>
      </p:grpSp>
      <p:grpSp>
        <p:nvGrpSpPr>
          <p:cNvPr id="9" name="Group 9"/>
          <p:cNvGrpSpPr/>
          <p:nvPr/>
        </p:nvGrpSpPr>
        <p:grpSpPr>
          <a:xfrm>
            <a:off x="9760663" y="2406046"/>
            <a:ext cx="7519037" cy="5474908"/>
            <a:chOff x="0" y="0"/>
            <a:chExt cx="10025383" cy="7299877"/>
          </a:xfrm>
        </p:grpSpPr>
        <p:sp>
          <p:nvSpPr>
            <p:cNvPr id="10" name="AutoShape 10"/>
            <p:cNvSpPr/>
            <p:nvPr/>
          </p:nvSpPr>
          <p:spPr>
            <a:xfrm>
              <a:off x="16933" y="0"/>
              <a:ext cx="10008449" cy="7299877"/>
            </a:xfrm>
            <a:prstGeom prst="rect">
              <a:avLst/>
            </a:prstGeom>
            <a:solidFill>
              <a:srgbClr val="E3E8F0">
                <a:alpha val="89804"/>
              </a:srgbClr>
            </a:solidFill>
          </p:spPr>
        </p:sp>
        <p:sp>
          <p:nvSpPr>
            <p:cNvPr id="11" name="AutoShape 11"/>
            <p:cNvSpPr/>
            <p:nvPr/>
          </p:nvSpPr>
          <p:spPr>
            <a:xfrm>
              <a:off x="0" y="0"/>
              <a:ext cx="10025383" cy="1829823"/>
            </a:xfrm>
            <a:prstGeom prst="rect">
              <a:avLst/>
            </a:prstGeom>
            <a:solidFill>
              <a:srgbClr val="414754"/>
            </a:solidFill>
          </p:spPr>
        </p:sp>
        <p:sp>
          <p:nvSpPr>
            <p:cNvPr id="12" name="TextBox 12"/>
            <p:cNvSpPr txBox="1"/>
            <p:nvPr/>
          </p:nvSpPr>
          <p:spPr>
            <a:xfrm>
              <a:off x="0" y="617520"/>
              <a:ext cx="10025383" cy="547158"/>
            </a:xfrm>
            <a:prstGeom prst="rect">
              <a:avLst/>
            </a:prstGeom>
          </p:spPr>
          <p:txBody>
            <a:bodyPr lIns="0" tIns="0" rIns="0" bIns="0" rtlCol="0" anchor="t">
              <a:spAutoFit/>
            </a:bodyPr>
            <a:lstStyle/>
            <a:p>
              <a:pPr algn="ctr">
                <a:lnSpc>
                  <a:spcPts val="3499"/>
                </a:lnSpc>
              </a:pPr>
              <a:r>
                <a:rPr lang="en-US" sz="2499" spc="249">
                  <a:solidFill>
                    <a:srgbClr val="E3E8F0"/>
                  </a:solidFill>
                  <a:latin typeface="Source Sans Pro"/>
                </a:rPr>
                <a:t>WHY IRON ATHLETES:</a:t>
              </a:r>
            </a:p>
          </p:txBody>
        </p:sp>
        <p:sp>
          <p:nvSpPr>
            <p:cNvPr id="13" name="TextBox 13"/>
            <p:cNvSpPr txBox="1"/>
            <p:nvPr/>
          </p:nvSpPr>
          <p:spPr>
            <a:xfrm>
              <a:off x="556730" y="2209262"/>
              <a:ext cx="8911923" cy="4537075"/>
            </a:xfrm>
            <a:prstGeom prst="rect">
              <a:avLst/>
            </a:prstGeom>
          </p:spPr>
          <p:txBody>
            <a:bodyPr lIns="0" tIns="0" rIns="0" bIns="0" rtlCol="0" anchor="t">
              <a:spAutoFit/>
            </a:bodyPr>
            <a:lstStyle/>
            <a:p>
              <a:pPr marL="431801" lvl="1" indent="-215900">
                <a:lnSpc>
                  <a:spcPts val="3000"/>
                </a:lnSpc>
                <a:buFont typeface="Arial"/>
                <a:buChar char="•"/>
              </a:pPr>
              <a:r>
                <a:rPr lang="en-US" sz="2000" spc="20">
                  <a:solidFill>
                    <a:srgbClr val="414754"/>
                  </a:solidFill>
                  <a:latin typeface="Source Sans Pro"/>
                </a:rPr>
                <a:t>Empowerment: Through our platform, donors directly contribute to an "Iron Athlete's" goals and required equipment, aiding in their journey towards an active life post-rehabilitation.</a:t>
              </a:r>
            </a:p>
            <a:p>
              <a:pPr marL="431801" lvl="1" indent="-215900">
                <a:lnSpc>
                  <a:spcPts val="3000"/>
                </a:lnSpc>
                <a:buFont typeface="Arial"/>
                <a:buChar char="•"/>
              </a:pPr>
              <a:r>
                <a:rPr lang="en-US" sz="2000" spc="20">
                  <a:solidFill>
                    <a:srgbClr val="414754"/>
                  </a:solidFill>
                  <a:latin typeface="Source Sans Pro"/>
                </a:rPr>
                <a:t>Beyond Individuals: Donations not only support featured athletes but also enable all amputee veterans to engage in competitive and recreational sports, restoring confidence and fostering a sense of achievement.</a:t>
              </a:r>
            </a:p>
            <a:p>
              <a:pPr>
                <a:lnSpc>
                  <a:spcPts val="3000"/>
                </a:lnSpc>
              </a:pPr>
              <a:endParaRPr lang="en-US" sz="2000" spc="20">
                <a:solidFill>
                  <a:srgbClr val="414754"/>
                </a:solidFill>
                <a:latin typeface="Source Sans Pro"/>
              </a:endParaRPr>
            </a:p>
          </p:txBody>
        </p:sp>
      </p:grpSp>
      <p:sp>
        <p:nvSpPr>
          <p:cNvPr id="14" name="TextBox 14"/>
          <p:cNvSpPr txBox="1"/>
          <p:nvPr/>
        </p:nvSpPr>
        <p:spPr>
          <a:xfrm>
            <a:off x="-2757844" y="988215"/>
            <a:ext cx="16142884" cy="733425"/>
          </a:xfrm>
          <a:prstGeom prst="rect">
            <a:avLst/>
          </a:prstGeom>
        </p:spPr>
        <p:txBody>
          <a:bodyPr lIns="0" tIns="0" rIns="0" bIns="0" rtlCol="0" anchor="t">
            <a:spAutoFit/>
          </a:bodyPr>
          <a:lstStyle/>
          <a:p>
            <a:pPr algn="ctr">
              <a:lnSpc>
                <a:spcPts val="5700"/>
              </a:lnSpc>
            </a:pPr>
            <a:r>
              <a:rPr lang="en-US" sz="5000" spc="100" dirty="0">
                <a:solidFill>
                  <a:srgbClr val="E3E8F0"/>
                </a:solidFill>
                <a:latin typeface="Source Sans Pro Bold"/>
              </a:rPr>
              <a:t>EMPOWERING IRON ATHLETES</a:t>
            </a:r>
          </a:p>
        </p:txBody>
      </p:sp>
      <p:sp>
        <p:nvSpPr>
          <p:cNvPr id="15" name="TextBox 15"/>
          <p:cNvSpPr txBox="1"/>
          <p:nvPr/>
        </p:nvSpPr>
        <p:spPr>
          <a:xfrm>
            <a:off x="1136816" y="8344284"/>
            <a:ext cx="16142884" cy="1181100"/>
          </a:xfrm>
          <a:prstGeom prst="rect">
            <a:avLst/>
          </a:prstGeom>
        </p:spPr>
        <p:txBody>
          <a:bodyPr lIns="0" tIns="0" rIns="0" bIns="0" rtlCol="0" anchor="t">
            <a:spAutoFit/>
          </a:bodyPr>
          <a:lstStyle/>
          <a:p>
            <a:pPr algn="ctr">
              <a:lnSpc>
                <a:spcPts val="4949"/>
              </a:lnSpc>
            </a:pPr>
            <a:r>
              <a:rPr lang="en-US" sz="2499" spc="49">
                <a:solidFill>
                  <a:srgbClr val="F7F4FA"/>
                </a:solidFill>
                <a:latin typeface="Source Sans Pro Bold"/>
              </a:rPr>
              <a:t>JOIN US IN CHAMPIONING THE RESILIENCE OF IRON ATHLETES AND EMPOWERING THE BROADER COMMUNITY OF AMPUTEE VETERANS.</a:t>
            </a:r>
          </a:p>
        </p:txBody>
      </p:sp>
      <p:pic>
        <p:nvPicPr>
          <p:cNvPr id="17" name="Picture 16">
            <a:extLst>
              <a:ext uri="{FF2B5EF4-FFF2-40B4-BE49-F238E27FC236}">
                <a16:creationId xmlns:a16="http://schemas.microsoft.com/office/drawing/2014/main" id="{0D6E92F3-6C6E-C866-7886-55A9934AF730}"/>
              </a:ext>
            </a:extLst>
          </p:cNvPr>
          <p:cNvPicPr>
            <a:picLocks noChangeAspect="1"/>
          </p:cNvPicPr>
          <p:nvPr/>
        </p:nvPicPr>
        <p:blipFill>
          <a:blip r:embed="rId4"/>
          <a:stretch>
            <a:fillRect/>
          </a:stretch>
        </p:blipFill>
        <p:spPr>
          <a:xfrm>
            <a:off x="-457200" y="-1256841"/>
            <a:ext cx="3581400" cy="3581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812" t="-40888" r="-33926" b="-21070"/>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sp>
        <p:nvSpPr>
          <p:cNvPr id="4" name="AutoShape 4"/>
          <p:cNvSpPr/>
          <p:nvPr/>
        </p:nvSpPr>
        <p:spPr>
          <a:xfrm>
            <a:off x="708028" y="636836"/>
            <a:ext cx="9083116" cy="8190731"/>
          </a:xfrm>
          <a:prstGeom prst="rect">
            <a:avLst/>
          </a:prstGeom>
          <a:solidFill>
            <a:srgbClr val="E3E8F0">
              <a:alpha val="89804"/>
            </a:srgbClr>
          </a:solidFill>
        </p:spPr>
      </p:sp>
      <p:sp>
        <p:nvSpPr>
          <p:cNvPr id="5" name="TextBox 5"/>
          <p:cNvSpPr txBox="1"/>
          <p:nvPr/>
        </p:nvSpPr>
        <p:spPr>
          <a:xfrm>
            <a:off x="1611710" y="1191453"/>
            <a:ext cx="7275753" cy="466725"/>
          </a:xfrm>
          <a:prstGeom prst="rect">
            <a:avLst/>
          </a:prstGeom>
        </p:spPr>
        <p:txBody>
          <a:bodyPr lIns="0" tIns="0" rIns="0" bIns="0" rtlCol="0" anchor="t">
            <a:spAutoFit/>
          </a:bodyPr>
          <a:lstStyle/>
          <a:p>
            <a:pPr algn="ctr">
              <a:lnSpc>
                <a:spcPts val="3600"/>
              </a:lnSpc>
            </a:pPr>
            <a:r>
              <a:rPr lang="en-US" sz="3000" spc="210">
                <a:solidFill>
                  <a:srgbClr val="414754"/>
                </a:solidFill>
                <a:latin typeface="Alfa Slab One"/>
              </a:rPr>
              <a:t>MARKET OPPORTUNITY</a:t>
            </a:r>
          </a:p>
        </p:txBody>
      </p:sp>
      <p:sp>
        <p:nvSpPr>
          <p:cNvPr id="6" name="TextBox 6"/>
          <p:cNvSpPr txBox="1"/>
          <p:nvPr/>
        </p:nvSpPr>
        <p:spPr>
          <a:xfrm>
            <a:off x="1378595" y="2078228"/>
            <a:ext cx="7741983" cy="5940044"/>
          </a:xfrm>
          <a:prstGeom prst="rect">
            <a:avLst/>
          </a:prstGeom>
        </p:spPr>
        <p:txBody>
          <a:bodyPr lIns="0" tIns="0" rIns="0" bIns="0" rtlCol="0" anchor="t">
            <a:spAutoFit/>
          </a:bodyPr>
          <a:lstStyle/>
          <a:p>
            <a:pPr marL="496571" lvl="1" indent="-248285">
              <a:lnSpc>
                <a:spcPts val="4738"/>
              </a:lnSpc>
              <a:buFont typeface="Arial"/>
              <a:buChar char="•"/>
            </a:pPr>
            <a:r>
              <a:rPr lang="en-US" sz="2300" spc="23" dirty="0">
                <a:solidFill>
                  <a:srgbClr val="414754"/>
                </a:solidFill>
                <a:latin typeface="Source Sans Pro"/>
              </a:rPr>
              <a:t>Market Niche: FIT2SURVIVE WARRIOR FOUNDATION INC taps into a unique market by addressing the unmet needs of military amputees in the health and fitness sector. We cater specifically to this niche, offering comprehensive support beyond traditional rehabilitation.</a:t>
            </a:r>
          </a:p>
          <a:p>
            <a:pPr marL="496571" lvl="1" indent="-248285">
              <a:lnSpc>
                <a:spcPts val="4738"/>
              </a:lnSpc>
              <a:buFont typeface="Arial"/>
              <a:buChar char="•"/>
            </a:pPr>
            <a:r>
              <a:rPr lang="en-US" sz="2300" spc="23" dirty="0">
                <a:solidFill>
                  <a:srgbClr val="414754"/>
                </a:solidFill>
                <a:latin typeface="Source Sans Pro"/>
              </a:rPr>
              <a:t>Market Size: With a substantial population of amputee veterans seeking enhanced health and fitness, our market size is significant. Statistics indicate a growing need for specialized services, showcasing substantial growth potential in our targeted demographic.</a:t>
            </a:r>
          </a:p>
        </p:txBody>
      </p:sp>
      <p:pic>
        <p:nvPicPr>
          <p:cNvPr id="8" name="Picture 7">
            <a:extLst>
              <a:ext uri="{FF2B5EF4-FFF2-40B4-BE49-F238E27FC236}">
                <a16:creationId xmlns:a16="http://schemas.microsoft.com/office/drawing/2014/main" id="{76573F79-57D8-753A-420D-F4DAD382A5C6}"/>
              </a:ext>
            </a:extLst>
          </p:cNvPr>
          <p:cNvPicPr>
            <a:picLocks noChangeAspect="1"/>
          </p:cNvPicPr>
          <p:nvPr/>
        </p:nvPicPr>
        <p:blipFill>
          <a:blip r:embed="rId4"/>
          <a:stretch>
            <a:fillRect/>
          </a:stretch>
        </p:blipFill>
        <p:spPr>
          <a:xfrm>
            <a:off x="-515953" y="-1309934"/>
            <a:ext cx="3584759" cy="35786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2" name="Freeform 2"/>
          <p:cNvSpPr/>
          <p:nvPr/>
        </p:nvSpPr>
        <p:spPr>
          <a:xfrm>
            <a:off x="0" y="0"/>
            <a:ext cx="18416517" cy="10251687"/>
          </a:xfrm>
          <a:custGeom>
            <a:avLst/>
            <a:gdLst/>
            <a:ahLst/>
            <a:cxnLst/>
            <a:rect l="l" t="t" r="r" b="b"/>
            <a:pathLst>
              <a:path w="18416517" h="10251687">
                <a:moveTo>
                  <a:pt x="0" y="0"/>
                </a:moveTo>
                <a:lnTo>
                  <a:pt x="18416517" y="0"/>
                </a:lnTo>
                <a:lnTo>
                  <a:pt x="18416517" y="10251687"/>
                </a:lnTo>
                <a:lnTo>
                  <a:pt x="0" y="10251687"/>
                </a:lnTo>
                <a:lnTo>
                  <a:pt x="0" y="0"/>
                </a:lnTo>
                <a:close/>
              </a:path>
            </a:pathLst>
          </a:custGeom>
          <a:blipFill>
            <a:blip r:embed="rId2"/>
            <a:stretch>
              <a:fillRect t="-9881" b="-9881"/>
            </a:stretch>
          </a:blipFill>
        </p:spPr>
      </p:sp>
      <p:sp>
        <p:nvSpPr>
          <p:cNvPr id="3" name="Freeform 3"/>
          <p:cNvSpPr/>
          <p:nvPr/>
        </p:nvSpPr>
        <p:spPr>
          <a:xfrm>
            <a:off x="0" y="0"/>
            <a:ext cx="18288000" cy="10251687"/>
          </a:xfrm>
          <a:custGeom>
            <a:avLst/>
            <a:gdLst/>
            <a:ahLst/>
            <a:cxnLst/>
            <a:rect l="l" t="t" r="r" b="b"/>
            <a:pathLst>
              <a:path w="18288000" h="10251687">
                <a:moveTo>
                  <a:pt x="0" y="0"/>
                </a:moveTo>
                <a:lnTo>
                  <a:pt x="18288000" y="0"/>
                </a:lnTo>
                <a:lnTo>
                  <a:pt x="18288000" y="10251687"/>
                </a:lnTo>
                <a:lnTo>
                  <a:pt x="0" y="10251687"/>
                </a:lnTo>
                <a:lnTo>
                  <a:pt x="0" y="0"/>
                </a:lnTo>
                <a:close/>
              </a:path>
            </a:pathLst>
          </a:custGeom>
          <a:blipFill>
            <a:blip r:embed="rId3">
              <a:alphaModFix amt="40000"/>
            </a:blip>
            <a:stretch>
              <a:fillRect l="-2471" r="-2471"/>
            </a:stretch>
          </a:blipFill>
        </p:spPr>
      </p:sp>
      <p:sp>
        <p:nvSpPr>
          <p:cNvPr id="4" name="TextBox 4"/>
          <p:cNvSpPr txBox="1"/>
          <p:nvPr/>
        </p:nvSpPr>
        <p:spPr>
          <a:xfrm>
            <a:off x="1247733" y="590360"/>
            <a:ext cx="16142884" cy="914781"/>
          </a:xfrm>
          <a:prstGeom prst="rect">
            <a:avLst/>
          </a:prstGeom>
        </p:spPr>
        <p:txBody>
          <a:bodyPr lIns="0" tIns="0" rIns="0" bIns="0" rtlCol="0" anchor="t">
            <a:spAutoFit/>
          </a:bodyPr>
          <a:lstStyle/>
          <a:p>
            <a:pPr>
              <a:lnSpc>
                <a:spcPts val="7181"/>
              </a:lnSpc>
            </a:pPr>
            <a:r>
              <a:rPr lang="en-US" sz="6300" spc="126">
                <a:solidFill>
                  <a:srgbClr val="E3E8F0"/>
                </a:solidFill>
                <a:latin typeface="Source Sans Pro Bold"/>
              </a:rPr>
              <a:t>BUSINESS MODEL</a:t>
            </a:r>
          </a:p>
        </p:txBody>
      </p:sp>
      <p:grpSp>
        <p:nvGrpSpPr>
          <p:cNvPr id="5" name="Group 5"/>
          <p:cNvGrpSpPr/>
          <p:nvPr/>
        </p:nvGrpSpPr>
        <p:grpSpPr>
          <a:xfrm>
            <a:off x="1247733" y="2388390"/>
            <a:ext cx="7519037" cy="5474908"/>
            <a:chOff x="0" y="0"/>
            <a:chExt cx="10025383" cy="7299877"/>
          </a:xfrm>
        </p:grpSpPr>
        <p:sp>
          <p:nvSpPr>
            <p:cNvPr id="6" name="AutoShape 6"/>
            <p:cNvSpPr/>
            <p:nvPr/>
          </p:nvSpPr>
          <p:spPr>
            <a:xfrm>
              <a:off x="16933" y="0"/>
              <a:ext cx="10008449" cy="7299877"/>
            </a:xfrm>
            <a:prstGeom prst="rect">
              <a:avLst/>
            </a:prstGeom>
            <a:solidFill>
              <a:srgbClr val="E3E8F0">
                <a:alpha val="89804"/>
              </a:srgbClr>
            </a:solidFill>
          </p:spPr>
        </p:sp>
        <p:sp>
          <p:nvSpPr>
            <p:cNvPr id="7" name="AutoShape 7"/>
            <p:cNvSpPr/>
            <p:nvPr/>
          </p:nvSpPr>
          <p:spPr>
            <a:xfrm>
              <a:off x="0" y="0"/>
              <a:ext cx="10025383" cy="1829823"/>
            </a:xfrm>
            <a:prstGeom prst="rect">
              <a:avLst/>
            </a:prstGeom>
            <a:solidFill>
              <a:srgbClr val="414754"/>
            </a:solidFill>
          </p:spPr>
        </p:sp>
        <p:sp>
          <p:nvSpPr>
            <p:cNvPr id="8" name="TextBox 8"/>
            <p:cNvSpPr txBox="1"/>
            <p:nvPr/>
          </p:nvSpPr>
          <p:spPr>
            <a:xfrm>
              <a:off x="2443522" y="526292"/>
              <a:ext cx="4553259" cy="720090"/>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SERVICES</a:t>
              </a:r>
            </a:p>
          </p:txBody>
        </p:sp>
        <p:sp>
          <p:nvSpPr>
            <p:cNvPr id="9" name="TextBox 9"/>
            <p:cNvSpPr txBox="1"/>
            <p:nvPr/>
          </p:nvSpPr>
          <p:spPr>
            <a:xfrm>
              <a:off x="556730" y="2469283"/>
              <a:ext cx="8911923" cy="4537075"/>
            </a:xfrm>
            <a:prstGeom prst="rect">
              <a:avLst/>
            </a:prstGeom>
          </p:spPr>
          <p:txBody>
            <a:bodyPr lIns="0" tIns="0" rIns="0" bIns="0" rtlCol="0" anchor="t">
              <a:spAutoFit/>
            </a:bodyPr>
            <a:lstStyle/>
            <a:p>
              <a:pPr marL="431801" lvl="1" indent="-215900">
                <a:lnSpc>
                  <a:spcPts val="3000"/>
                </a:lnSpc>
                <a:buFont typeface="Arial"/>
                <a:buChar char="•"/>
              </a:pPr>
              <a:r>
                <a:rPr lang="en-US" sz="2000" spc="20">
                  <a:solidFill>
                    <a:srgbClr val="414754"/>
                  </a:solidFill>
                  <a:latin typeface="Source Sans Pro"/>
                </a:rPr>
                <a:t>Prosthetics: Specialized limb solutions tailored to individual needs.</a:t>
              </a:r>
            </a:p>
            <a:p>
              <a:pPr marL="431801" lvl="1" indent="-215900">
                <a:lnSpc>
                  <a:spcPts val="3000"/>
                </a:lnSpc>
                <a:buFont typeface="Arial"/>
                <a:buChar char="•"/>
              </a:pPr>
              <a:r>
                <a:rPr lang="en-US" sz="2000" spc="20">
                  <a:solidFill>
                    <a:srgbClr val="414754"/>
                  </a:solidFill>
                  <a:latin typeface="Source Sans Pro"/>
                </a:rPr>
                <a:t>Fitness Equipment: Access to adaptive workout gear for amputee-friendly training.</a:t>
              </a:r>
            </a:p>
            <a:p>
              <a:pPr marL="431801" lvl="1" indent="-215900">
                <a:lnSpc>
                  <a:spcPts val="3000"/>
                </a:lnSpc>
                <a:buFont typeface="Arial"/>
                <a:buChar char="•"/>
              </a:pPr>
              <a:r>
                <a:rPr lang="en-US" sz="2000" spc="20">
                  <a:solidFill>
                    <a:srgbClr val="414754"/>
                  </a:solidFill>
                  <a:latin typeface="Source Sans Pro"/>
                </a:rPr>
                <a:t>Event Sponsorships: Funding and support for amputees participating in active events.</a:t>
              </a:r>
            </a:p>
            <a:p>
              <a:pPr marL="431801" lvl="1" indent="-215900">
                <a:lnSpc>
                  <a:spcPts val="3000"/>
                </a:lnSpc>
                <a:buFont typeface="Arial"/>
                <a:buChar char="•"/>
              </a:pPr>
              <a:r>
                <a:rPr lang="en-US" sz="2000" spc="20">
                  <a:solidFill>
                    <a:srgbClr val="414754"/>
                  </a:solidFill>
                  <a:latin typeface="Source Sans Pro"/>
                </a:rPr>
                <a:t>Donations: Contributions to hospitals and individuals aiding amputee veterans.</a:t>
              </a:r>
            </a:p>
            <a:p>
              <a:pPr>
                <a:lnSpc>
                  <a:spcPts val="3000"/>
                </a:lnSpc>
              </a:pPr>
              <a:endParaRPr lang="en-US" sz="2000" spc="20">
                <a:solidFill>
                  <a:srgbClr val="414754"/>
                </a:solidFill>
                <a:latin typeface="Source Sans Pro"/>
              </a:endParaRPr>
            </a:p>
          </p:txBody>
        </p:sp>
      </p:grpSp>
      <p:grpSp>
        <p:nvGrpSpPr>
          <p:cNvPr id="10" name="Group 10"/>
          <p:cNvGrpSpPr/>
          <p:nvPr/>
        </p:nvGrpSpPr>
        <p:grpSpPr>
          <a:xfrm>
            <a:off x="9756540" y="1016022"/>
            <a:ext cx="7490060" cy="6847275"/>
            <a:chOff x="0" y="0"/>
            <a:chExt cx="9986747" cy="9129701"/>
          </a:xfrm>
        </p:grpSpPr>
        <p:sp>
          <p:nvSpPr>
            <p:cNvPr id="11" name="AutoShape 11"/>
            <p:cNvSpPr/>
            <p:nvPr/>
          </p:nvSpPr>
          <p:spPr>
            <a:xfrm>
              <a:off x="16933" y="1829823"/>
              <a:ext cx="9969814" cy="7299877"/>
            </a:xfrm>
            <a:prstGeom prst="rect">
              <a:avLst/>
            </a:prstGeom>
            <a:solidFill>
              <a:srgbClr val="E3E8F0">
                <a:alpha val="89804"/>
              </a:srgbClr>
            </a:solidFill>
          </p:spPr>
        </p:sp>
        <p:sp>
          <p:nvSpPr>
            <p:cNvPr id="12" name="AutoShape 12"/>
            <p:cNvSpPr/>
            <p:nvPr/>
          </p:nvSpPr>
          <p:spPr>
            <a:xfrm>
              <a:off x="0" y="0"/>
              <a:ext cx="9986747" cy="1829823"/>
            </a:xfrm>
            <a:prstGeom prst="rect">
              <a:avLst/>
            </a:prstGeom>
            <a:solidFill>
              <a:srgbClr val="414754"/>
            </a:solidFill>
          </p:spPr>
        </p:sp>
        <p:sp>
          <p:nvSpPr>
            <p:cNvPr id="13" name="TextBox 13"/>
            <p:cNvSpPr txBox="1"/>
            <p:nvPr/>
          </p:nvSpPr>
          <p:spPr>
            <a:xfrm>
              <a:off x="1751754" y="526292"/>
              <a:ext cx="6070043" cy="720090"/>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REVENUE STREAMS</a:t>
              </a:r>
            </a:p>
          </p:txBody>
        </p:sp>
        <p:sp>
          <p:nvSpPr>
            <p:cNvPr id="14" name="TextBox 14"/>
            <p:cNvSpPr txBox="1"/>
            <p:nvPr/>
          </p:nvSpPr>
          <p:spPr>
            <a:xfrm>
              <a:off x="1120090" y="2238943"/>
              <a:ext cx="8175200" cy="6751743"/>
            </a:xfrm>
            <a:prstGeom prst="rect">
              <a:avLst/>
            </a:prstGeom>
          </p:spPr>
          <p:txBody>
            <a:bodyPr lIns="0" tIns="0" rIns="0" bIns="0" rtlCol="0" anchor="t">
              <a:spAutoFit/>
            </a:bodyPr>
            <a:lstStyle/>
            <a:p>
              <a:pPr marL="431801" lvl="1" indent="-215900">
                <a:lnSpc>
                  <a:spcPts val="3740"/>
                </a:lnSpc>
                <a:buFont typeface="Arial"/>
                <a:buChar char="•"/>
              </a:pPr>
              <a:r>
                <a:rPr lang="en-US" sz="2000" spc="20">
                  <a:solidFill>
                    <a:srgbClr val="414754"/>
                  </a:solidFill>
                  <a:latin typeface="Source Sans Pro"/>
                </a:rPr>
                <a:t>Donations: Contributions from individuals and organizations passionate about our cause.</a:t>
              </a:r>
            </a:p>
            <a:p>
              <a:pPr marL="431801" lvl="1" indent="-215900">
                <a:lnSpc>
                  <a:spcPts val="3740"/>
                </a:lnSpc>
                <a:buFont typeface="Arial"/>
                <a:buChar char="•"/>
              </a:pPr>
              <a:r>
                <a:rPr lang="en-US" sz="2000" spc="20">
                  <a:solidFill>
                    <a:srgbClr val="414754"/>
                  </a:solidFill>
                  <a:latin typeface="Source Sans Pro"/>
                </a:rPr>
                <a:t>Sponsorships: Partnerships with businesses supporting our mission financially.</a:t>
              </a:r>
            </a:p>
            <a:p>
              <a:pPr marL="431801" lvl="1" indent="-215900">
                <a:lnSpc>
                  <a:spcPts val="3740"/>
                </a:lnSpc>
                <a:buFont typeface="Arial"/>
                <a:buChar char="•"/>
              </a:pPr>
              <a:r>
                <a:rPr lang="en-US" sz="2000" spc="20">
                  <a:solidFill>
                    <a:srgbClr val="414754"/>
                  </a:solidFill>
                  <a:latin typeface="Source Sans Pro"/>
                </a:rPr>
                <a:t>Partnerships with VA Hospitals: Collaborations to extend our reach and impact.</a:t>
              </a:r>
            </a:p>
            <a:p>
              <a:pPr marL="431801" lvl="1" indent="-215900">
                <a:lnSpc>
                  <a:spcPts val="3740"/>
                </a:lnSpc>
                <a:buFont typeface="Arial"/>
                <a:buChar char="•"/>
              </a:pPr>
              <a:r>
                <a:rPr lang="en-US" sz="2000" spc="20">
                  <a:solidFill>
                    <a:srgbClr val="414754"/>
                  </a:solidFill>
                  <a:latin typeface="Source Sans Pro"/>
                </a:rPr>
                <a:t>Apparel: Donors wear our brand with pride. "Iron Athletes" get red shirts, symbolizing support for military amputees, with the red "2" in our logo signifying unity.</a:t>
              </a:r>
            </a:p>
            <a:p>
              <a:pPr>
                <a:lnSpc>
                  <a:spcPts val="3740"/>
                </a:lnSpc>
              </a:pPr>
              <a:endParaRPr lang="en-US" sz="2000" spc="20">
                <a:solidFill>
                  <a:srgbClr val="414754"/>
                </a:solidFill>
                <a:latin typeface="Source Sans Pro"/>
              </a:endParaRPr>
            </a:p>
          </p:txBody>
        </p:sp>
      </p:grpSp>
      <p:sp>
        <p:nvSpPr>
          <p:cNvPr id="15" name="TextBox 15"/>
          <p:cNvSpPr txBox="1"/>
          <p:nvPr/>
        </p:nvSpPr>
        <p:spPr>
          <a:xfrm>
            <a:off x="1136816" y="8344284"/>
            <a:ext cx="16142884" cy="1181100"/>
          </a:xfrm>
          <a:prstGeom prst="rect">
            <a:avLst/>
          </a:prstGeom>
        </p:spPr>
        <p:txBody>
          <a:bodyPr lIns="0" tIns="0" rIns="0" bIns="0" rtlCol="0" anchor="t">
            <a:spAutoFit/>
          </a:bodyPr>
          <a:lstStyle/>
          <a:p>
            <a:pPr algn="ctr">
              <a:lnSpc>
                <a:spcPts val="4949"/>
              </a:lnSpc>
            </a:pPr>
            <a:r>
              <a:rPr lang="en-US" sz="2499" spc="49">
                <a:solidFill>
                  <a:srgbClr val="F7F4FA"/>
                </a:solidFill>
                <a:latin typeface="Source Sans Pro Bold"/>
              </a:rPr>
              <a:t>THIS DYNAMIC BUSINESS MODEL ENABLES FIT2SURVIVE WARRIOR FOUNDATION TO PROVIDE COMPREHENSIVE ASSISTANCE WHILE ENSURING LONG-TERM SUSTAINABILITY AND GROWTH.</a:t>
            </a:r>
          </a:p>
        </p:txBody>
      </p:sp>
      <p:pic>
        <p:nvPicPr>
          <p:cNvPr id="17" name="Picture 16">
            <a:extLst>
              <a:ext uri="{FF2B5EF4-FFF2-40B4-BE49-F238E27FC236}">
                <a16:creationId xmlns:a16="http://schemas.microsoft.com/office/drawing/2014/main" id="{B0456314-9454-C3B9-B48C-CB0A55DA54A9}"/>
              </a:ext>
            </a:extLst>
          </p:cNvPr>
          <p:cNvPicPr>
            <a:picLocks noChangeAspect="1"/>
          </p:cNvPicPr>
          <p:nvPr/>
        </p:nvPicPr>
        <p:blipFill>
          <a:blip r:embed="rId4"/>
          <a:stretch>
            <a:fillRect/>
          </a:stretch>
        </p:blipFill>
        <p:spPr>
          <a:xfrm>
            <a:off x="-293903" y="-1396290"/>
            <a:ext cx="3352800" cy="33470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grpSp>
        <p:nvGrpSpPr>
          <p:cNvPr id="2" name="Group 2"/>
          <p:cNvGrpSpPr/>
          <p:nvPr/>
        </p:nvGrpSpPr>
        <p:grpSpPr>
          <a:xfrm>
            <a:off x="-228600" y="-229674"/>
            <a:ext cx="18745200" cy="10746349"/>
            <a:chOff x="0" y="0"/>
            <a:chExt cx="24993600" cy="14328465"/>
          </a:xfrm>
        </p:grpSpPr>
        <p:pic>
          <p:nvPicPr>
            <p:cNvPr id="3" name="Picture 3"/>
            <p:cNvPicPr>
              <a:picLocks noChangeAspect="1"/>
            </p:cNvPicPr>
            <p:nvPr/>
          </p:nvPicPr>
          <p:blipFill>
            <a:blip r:embed="rId2">
              <a:alphaModFix amt="90000"/>
            </a:blip>
            <a:srcRect t="7057" b="7057"/>
            <a:stretch>
              <a:fillRect/>
            </a:stretch>
          </p:blipFill>
          <p:spPr>
            <a:xfrm>
              <a:off x="0" y="0"/>
              <a:ext cx="12496800" cy="7164233"/>
            </a:xfrm>
            <a:prstGeom prst="rect">
              <a:avLst/>
            </a:prstGeom>
          </p:spPr>
        </p:pic>
        <p:pic>
          <p:nvPicPr>
            <p:cNvPr id="4" name="Picture 4"/>
            <p:cNvPicPr>
              <a:picLocks noChangeAspect="1"/>
            </p:cNvPicPr>
            <p:nvPr/>
          </p:nvPicPr>
          <p:blipFill>
            <a:blip r:embed="rId3">
              <a:alphaModFix amt="90000"/>
            </a:blip>
            <a:srcRect t="7003" b="7003"/>
            <a:stretch>
              <a:fillRect/>
            </a:stretch>
          </p:blipFill>
          <p:spPr>
            <a:xfrm>
              <a:off x="12496800" y="0"/>
              <a:ext cx="12496800" cy="7164233"/>
            </a:xfrm>
            <a:prstGeom prst="rect">
              <a:avLst/>
            </a:prstGeom>
          </p:spPr>
        </p:pic>
        <p:pic>
          <p:nvPicPr>
            <p:cNvPr id="5" name="Picture 5"/>
            <p:cNvPicPr>
              <a:picLocks noChangeAspect="1"/>
            </p:cNvPicPr>
            <p:nvPr/>
          </p:nvPicPr>
          <p:blipFill>
            <a:blip r:embed="rId4">
              <a:alphaModFix amt="90000"/>
            </a:blip>
            <a:srcRect t="1820" b="12186"/>
            <a:stretch>
              <a:fillRect/>
            </a:stretch>
          </p:blipFill>
          <p:spPr>
            <a:xfrm flipH="1">
              <a:off x="0" y="7164233"/>
              <a:ext cx="12496800" cy="7164233"/>
            </a:xfrm>
            <a:prstGeom prst="rect">
              <a:avLst/>
            </a:prstGeom>
          </p:spPr>
        </p:pic>
        <p:pic>
          <p:nvPicPr>
            <p:cNvPr id="6" name="Picture 6"/>
            <p:cNvPicPr>
              <a:picLocks noChangeAspect="1"/>
            </p:cNvPicPr>
            <p:nvPr/>
          </p:nvPicPr>
          <p:blipFill>
            <a:blip r:embed="rId5">
              <a:alphaModFix amt="90000"/>
            </a:blip>
            <a:srcRect t="7003" b="7003"/>
            <a:stretch>
              <a:fillRect/>
            </a:stretch>
          </p:blipFill>
          <p:spPr>
            <a:xfrm>
              <a:off x="12496800" y="7164233"/>
              <a:ext cx="12496800" cy="7164233"/>
            </a:xfrm>
            <a:prstGeom prst="rect">
              <a:avLst/>
            </a:prstGeom>
          </p:spPr>
        </p:pic>
      </p:grpSp>
      <p:grpSp>
        <p:nvGrpSpPr>
          <p:cNvPr id="7" name="Group 7"/>
          <p:cNvGrpSpPr/>
          <p:nvPr/>
        </p:nvGrpSpPr>
        <p:grpSpPr>
          <a:xfrm>
            <a:off x="4395278" y="3259088"/>
            <a:ext cx="9285467" cy="3768825"/>
            <a:chOff x="0" y="0"/>
            <a:chExt cx="12380622" cy="5025099"/>
          </a:xfrm>
        </p:grpSpPr>
        <p:sp>
          <p:nvSpPr>
            <p:cNvPr id="8" name="AutoShape 8"/>
            <p:cNvSpPr/>
            <p:nvPr/>
          </p:nvSpPr>
          <p:spPr>
            <a:xfrm>
              <a:off x="0" y="0"/>
              <a:ext cx="12380622" cy="5025099"/>
            </a:xfrm>
            <a:prstGeom prst="rect">
              <a:avLst/>
            </a:prstGeom>
            <a:solidFill>
              <a:srgbClr val="E3E8F0">
                <a:alpha val="89804"/>
              </a:srgbClr>
            </a:solidFill>
          </p:spPr>
        </p:sp>
        <p:sp>
          <p:nvSpPr>
            <p:cNvPr id="9" name="TextBox 9"/>
            <p:cNvSpPr txBox="1"/>
            <p:nvPr/>
          </p:nvSpPr>
          <p:spPr>
            <a:xfrm>
              <a:off x="802065" y="1014878"/>
              <a:ext cx="10776493" cy="3634108"/>
            </a:xfrm>
            <a:prstGeom prst="rect">
              <a:avLst/>
            </a:prstGeom>
          </p:spPr>
          <p:txBody>
            <a:bodyPr lIns="0" tIns="0" rIns="0" bIns="0" rtlCol="0" anchor="t">
              <a:spAutoFit/>
            </a:bodyPr>
            <a:lstStyle/>
            <a:p>
              <a:pPr algn="just">
                <a:lnSpc>
                  <a:spcPts val="3148"/>
                </a:lnSpc>
              </a:pPr>
              <a:r>
                <a:rPr lang="en-US" sz="1674" spc="16" dirty="0">
                  <a:solidFill>
                    <a:srgbClr val="414754"/>
                  </a:solidFill>
                  <a:latin typeface="Source Sans Pro"/>
                </a:rPr>
                <a:t>Discover the real-world impact of FIT2SURVIVE WARRIOR FOUNDATION INC through compelling case studies showcasing the transformative journeys of amputees. Hear directly from beneficiaries and partners through powerful testimonials, affirming the positive change we bring to the lives of those we support.  From regaining mobility to conquering fitness goals, these stories and quotes exemplify the tangible results of our commitment to amputee empowerment.</a:t>
              </a:r>
            </a:p>
            <a:p>
              <a:pPr algn="just">
                <a:lnSpc>
                  <a:spcPts val="3148"/>
                </a:lnSpc>
              </a:pPr>
              <a:r>
                <a:rPr lang="en-US" sz="1674" spc="16" dirty="0">
                  <a:solidFill>
                    <a:srgbClr val="414754"/>
                  </a:solidFill>
                  <a:latin typeface="Source Sans Pro"/>
                </a:rPr>
                <a:t>ON OUR WEBSITE -  FIT2SURVIVEWARRIORFOUNDATION.ORG</a:t>
              </a:r>
            </a:p>
          </p:txBody>
        </p:sp>
        <p:sp>
          <p:nvSpPr>
            <p:cNvPr id="10" name="TextBox 10"/>
            <p:cNvSpPr txBox="1"/>
            <p:nvPr/>
          </p:nvSpPr>
          <p:spPr>
            <a:xfrm>
              <a:off x="672650" y="457668"/>
              <a:ext cx="10905908" cy="519995"/>
            </a:xfrm>
            <a:prstGeom prst="rect">
              <a:avLst/>
            </a:prstGeom>
          </p:spPr>
          <p:txBody>
            <a:bodyPr lIns="0" tIns="0" rIns="0" bIns="0" rtlCol="0" anchor="t">
              <a:spAutoFit/>
            </a:bodyPr>
            <a:lstStyle/>
            <a:p>
              <a:pPr algn="ctr">
                <a:lnSpc>
                  <a:spcPts val="3014"/>
                </a:lnSpc>
              </a:pPr>
              <a:r>
                <a:rPr lang="en-US" sz="2512" spc="251">
                  <a:solidFill>
                    <a:srgbClr val="8F6858"/>
                  </a:solidFill>
                  <a:latin typeface="Source Sans Pro Bold"/>
                </a:rPr>
                <a:t>OUR IMPACT</a:t>
              </a:r>
            </a:p>
          </p:txBody>
        </p:sp>
      </p:grpSp>
      <p:pic>
        <p:nvPicPr>
          <p:cNvPr id="12" name="Picture 11">
            <a:extLst>
              <a:ext uri="{FF2B5EF4-FFF2-40B4-BE49-F238E27FC236}">
                <a16:creationId xmlns:a16="http://schemas.microsoft.com/office/drawing/2014/main" id="{DF369E3D-0395-47F2-1C2C-28E36EFA6881}"/>
              </a:ext>
            </a:extLst>
          </p:cNvPr>
          <p:cNvPicPr>
            <a:picLocks noChangeAspect="1"/>
          </p:cNvPicPr>
          <p:nvPr/>
        </p:nvPicPr>
        <p:blipFill>
          <a:blip r:embed="rId6"/>
          <a:stretch>
            <a:fillRect/>
          </a:stretch>
        </p:blipFill>
        <p:spPr>
          <a:xfrm>
            <a:off x="-762000" y="-1181100"/>
            <a:ext cx="3435246" cy="3429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2" name="Freeform 2"/>
          <p:cNvSpPr/>
          <p:nvPr/>
        </p:nvSpPr>
        <p:spPr>
          <a:xfrm>
            <a:off x="0" y="0"/>
            <a:ext cx="7373004" cy="10287000"/>
          </a:xfrm>
          <a:custGeom>
            <a:avLst/>
            <a:gdLst/>
            <a:ahLst/>
            <a:cxnLst/>
            <a:rect l="l" t="t" r="r" b="b"/>
            <a:pathLst>
              <a:path w="7373004" h="10287000">
                <a:moveTo>
                  <a:pt x="0" y="0"/>
                </a:moveTo>
                <a:lnTo>
                  <a:pt x="7373004" y="0"/>
                </a:lnTo>
                <a:lnTo>
                  <a:pt x="7373004" y="10287000"/>
                </a:lnTo>
                <a:lnTo>
                  <a:pt x="0" y="10287000"/>
                </a:lnTo>
                <a:lnTo>
                  <a:pt x="0" y="0"/>
                </a:lnTo>
                <a:close/>
              </a:path>
            </a:pathLst>
          </a:custGeom>
          <a:blipFill>
            <a:blip r:embed="rId2"/>
            <a:stretch>
              <a:fillRect t="-3754" b="-3754"/>
            </a:stretch>
          </a:blipFill>
        </p:spPr>
      </p:sp>
      <p:sp>
        <p:nvSpPr>
          <p:cNvPr id="3" name="TextBox 3"/>
          <p:cNvSpPr txBox="1"/>
          <p:nvPr/>
        </p:nvSpPr>
        <p:spPr>
          <a:xfrm>
            <a:off x="8361837" y="790575"/>
            <a:ext cx="8572438" cy="466725"/>
          </a:xfrm>
          <a:prstGeom prst="rect">
            <a:avLst/>
          </a:prstGeom>
        </p:spPr>
        <p:txBody>
          <a:bodyPr lIns="0" tIns="0" rIns="0" bIns="0" rtlCol="0" anchor="t">
            <a:spAutoFit/>
          </a:bodyPr>
          <a:lstStyle/>
          <a:p>
            <a:pPr algn="ctr">
              <a:lnSpc>
                <a:spcPts val="3600"/>
              </a:lnSpc>
            </a:pPr>
            <a:r>
              <a:rPr lang="en-US" sz="3000" spc="210">
                <a:solidFill>
                  <a:srgbClr val="414754"/>
                </a:solidFill>
                <a:latin typeface="Alfa Slab One"/>
              </a:rPr>
              <a:t>COMPETITIVE ANALYSIS</a:t>
            </a:r>
          </a:p>
        </p:txBody>
      </p:sp>
      <p:sp>
        <p:nvSpPr>
          <p:cNvPr id="4" name="TextBox 4"/>
          <p:cNvSpPr txBox="1"/>
          <p:nvPr/>
        </p:nvSpPr>
        <p:spPr>
          <a:xfrm>
            <a:off x="8077440" y="1772666"/>
            <a:ext cx="9661272" cy="7594771"/>
          </a:xfrm>
          <a:prstGeom prst="rect">
            <a:avLst/>
          </a:prstGeom>
        </p:spPr>
        <p:txBody>
          <a:bodyPr lIns="0" tIns="0" rIns="0" bIns="0" rtlCol="0" anchor="t">
            <a:spAutoFit/>
          </a:bodyPr>
          <a:lstStyle/>
          <a:p>
            <a:pPr algn="just">
              <a:lnSpc>
                <a:spcPts val="4597"/>
              </a:lnSpc>
            </a:pPr>
            <a:r>
              <a:rPr lang="en-US" sz="2199" spc="21" dirty="0">
                <a:solidFill>
                  <a:srgbClr val="414754"/>
                </a:solidFill>
                <a:latin typeface="Source Sans Pro Bold"/>
              </a:rPr>
              <a:t>Similar Organizations:</a:t>
            </a:r>
          </a:p>
          <a:p>
            <a:pPr algn="just">
              <a:lnSpc>
                <a:spcPts val="4597"/>
              </a:lnSpc>
            </a:pPr>
            <a:r>
              <a:rPr lang="en-US" sz="2199" spc="21" dirty="0">
                <a:solidFill>
                  <a:srgbClr val="414754"/>
                </a:solidFill>
                <a:latin typeface="Source Sans Pro"/>
              </a:rPr>
              <a:t>In assessing our landscape, we have identified organizations such as the Amputee Coalition, Wounded Warriors, and Adaptive Training Foundation. These entities focus on various aspects of amputee support, ranging from statistical information to adaptive training programs.</a:t>
            </a:r>
          </a:p>
          <a:p>
            <a:pPr algn="just">
              <a:lnSpc>
                <a:spcPts val="4597"/>
              </a:lnSpc>
            </a:pPr>
            <a:endParaRPr lang="en-US" sz="2199" spc="21" dirty="0">
              <a:solidFill>
                <a:srgbClr val="414754"/>
              </a:solidFill>
              <a:latin typeface="Source Sans Pro"/>
            </a:endParaRPr>
          </a:p>
          <a:p>
            <a:pPr algn="just">
              <a:lnSpc>
                <a:spcPts val="4597"/>
              </a:lnSpc>
            </a:pPr>
            <a:r>
              <a:rPr lang="en-US" sz="2199" spc="21" dirty="0">
                <a:solidFill>
                  <a:srgbClr val="414754"/>
                </a:solidFill>
                <a:latin typeface="Source Sans Pro Bold"/>
              </a:rPr>
              <a:t>Our Unique Value Proposition:</a:t>
            </a:r>
          </a:p>
          <a:p>
            <a:pPr algn="just">
              <a:lnSpc>
                <a:spcPts val="4597"/>
              </a:lnSpc>
            </a:pPr>
            <a:r>
              <a:rPr lang="en-US" sz="2199" spc="21" dirty="0">
                <a:solidFill>
                  <a:srgbClr val="414754"/>
                </a:solidFill>
                <a:latin typeface="Source Sans Pro"/>
              </a:rPr>
              <a:t>FIT2SURVIVE WARRIOR FOUNDATION INC stands out through its holistic approach. Unlike competitors, we not only provide specialized prosthetics and equipment but also actively support amputees in achieving higher fitness levels through participation in competitive sports. Our emphasis on personalized support, event sponsorships, and a comprehensive wellness approach positions us as a unique and impactful force in empowering military amputees.</a:t>
            </a:r>
          </a:p>
        </p:txBody>
      </p:sp>
      <p:pic>
        <p:nvPicPr>
          <p:cNvPr id="6" name="Picture 5">
            <a:extLst>
              <a:ext uri="{FF2B5EF4-FFF2-40B4-BE49-F238E27FC236}">
                <a16:creationId xmlns:a16="http://schemas.microsoft.com/office/drawing/2014/main" id="{44943740-49FE-7BD3-C5BF-5FC5582C4588}"/>
              </a:ext>
            </a:extLst>
          </p:cNvPr>
          <p:cNvPicPr>
            <a:picLocks noChangeAspect="1"/>
          </p:cNvPicPr>
          <p:nvPr/>
        </p:nvPicPr>
        <p:blipFill>
          <a:blip r:embed="rId3"/>
          <a:stretch>
            <a:fillRect/>
          </a:stretch>
        </p:blipFill>
        <p:spPr>
          <a:xfrm>
            <a:off x="-457200" y="-1104900"/>
            <a:ext cx="3353091" cy="334699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1275</Words>
  <Application>Microsoft Office PowerPoint</Application>
  <PresentationFormat>Custom</PresentationFormat>
  <Paragraphs>83</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Source Sans Pro Bold</vt:lpstr>
      <vt:lpstr>Alfa Slab One</vt:lpstr>
      <vt:lpstr>Source Sans Pro</vt:lpstr>
      <vt:lpstr>Alfa Slab One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FIT2SURVIVE WARRIOR FOUNDATION LLC</dc:title>
  <dc:creator>David</dc:creator>
  <cp:lastModifiedBy>David S</cp:lastModifiedBy>
  <cp:revision>7</cp:revision>
  <dcterms:created xsi:type="dcterms:W3CDTF">2006-08-16T00:00:00Z</dcterms:created>
  <dcterms:modified xsi:type="dcterms:W3CDTF">2024-04-17T19:40:07Z</dcterms:modified>
  <dc:identifier>DAF3M8B29SM</dc:identifier>
</cp:coreProperties>
</file>